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63" r:id="rId3"/>
    <p:sldId id="305" r:id="rId4"/>
    <p:sldId id="258" r:id="rId5"/>
    <p:sldId id="261" r:id="rId6"/>
    <p:sldId id="304" r:id="rId7"/>
    <p:sldId id="264" r:id="rId8"/>
    <p:sldId id="290" r:id="rId9"/>
    <p:sldId id="291" r:id="rId10"/>
    <p:sldId id="292" r:id="rId11"/>
    <p:sldId id="293" r:id="rId12"/>
    <p:sldId id="294" r:id="rId13"/>
    <p:sldId id="303" r:id="rId14"/>
    <p:sldId id="295" r:id="rId15"/>
    <p:sldId id="260" r:id="rId16"/>
    <p:sldId id="309" r:id="rId17"/>
    <p:sldId id="296" r:id="rId18"/>
    <p:sldId id="299" r:id="rId19"/>
    <p:sldId id="306" r:id="rId20"/>
    <p:sldId id="307" r:id="rId21"/>
    <p:sldId id="300" r:id="rId22"/>
    <p:sldId id="308" r:id="rId23"/>
    <p:sldId id="302" r:id="rId24"/>
    <p:sldId id="343" r:id="rId25"/>
    <p:sldId id="330" r:id="rId26"/>
    <p:sldId id="332" r:id="rId27"/>
    <p:sldId id="310" r:id="rId28"/>
    <p:sldId id="297" r:id="rId29"/>
    <p:sldId id="311" r:id="rId30"/>
    <p:sldId id="298" r:id="rId31"/>
    <p:sldId id="319" r:id="rId32"/>
    <p:sldId id="312" r:id="rId33"/>
    <p:sldId id="313" r:id="rId34"/>
    <p:sldId id="314" r:id="rId35"/>
    <p:sldId id="315" r:id="rId36"/>
    <p:sldId id="359" r:id="rId37"/>
    <p:sldId id="322" r:id="rId38"/>
    <p:sldId id="360" r:id="rId39"/>
    <p:sldId id="323" r:id="rId40"/>
    <p:sldId id="324" r:id="rId41"/>
    <p:sldId id="316" r:id="rId42"/>
    <p:sldId id="262" r:id="rId43"/>
    <p:sldId id="317" r:id="rId44"/>
    <p:sldId id="267" r:id="rId45"/>
    <p:sldId id="320" r:id="rId46"/>
    <p:sldId id="321" r:id="rId47"/>
    <p:sldId id="318" r:id="rId48"/>
    <p:sldId id="355" r:id="rId49"/>
    <p:sldId id="325" r:id="rId50"/>
    <p:sldId id="280" r:id="rId51"/>
    <p:sldId id="327" r:id="rId52"/>
    <p:sldId id="328" r:id="rId53"/>
    <p:sldId id="329" r:id="rId54"/>
    <p:sldId id="326" r:id="rId55"/>
    <p:sldId id="341" r:id="rId56"/>
    <p:sldId id="336" r:id="rId57"/>
    <p:sldId id="337" r:id="rId58"/>
    <p:sldId id="351" r:id="rId59"/>
    <p:sldId id="275" r:id="rId60"/>
    <p:sldId id="334" r:id="rId61"/>
    <p:sldId id="301" r:id="rId62"/>
    <p:sldId id="335" r:id="rId63"/>
    <p:sldId id="274" r:id="rId64"/>
    <p:sldId id="339" r:id="rId65"/>
    <p:sldId id="349" r:id="rId66"/>
    <p:sldId id="350" r:id="rId67"/>
    <p:sldId id="352" r:id="rId68"/>
    <p:sldId id="340" r:id="rId69"/>
    <p:sldId id="361" r:id="rId70"/>
    <p:sldId id="362" r:id="rId71"/>
    <p:sldId id="338" r:id="rId72"/>
    <p:sldId id="344" r:id="rId73"/>
    <p:sldId id="276" r:id="rId74"/>
    <p:sldId id="345" r:id="rId75"/>
    <p:sldId id="289" r:id="rId76"/>
    <p:sldId id="346" r:id="rId77"/>
    <p:sldId id="347" r:id="rId78"/>
    <p:sldId id="259" r:id="rId79"/>
    <p:sldId id="348" r:id="rId80"/>
    <p:sldId id="353" r:id="rId81"/>
    <p:sldId id="356" r:id="rId82"/>
    <p:sldId id="358" r:id="rId83"/>
    <p:sldId id="357" r:id="rId84"/>
    <p:sldId id="364" r:id="rId85"/>
    <p:sldId id="354" r:id="rId86"/>
    <p:sldId id="363" r:id="rId8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2955" userDrawn="1">
          <p15:clr>
            <a:srgbClr val="A4A3A4"/>
          </p15:clr>
        </p15:guide>
        <p15:guide id="4" pos="69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2E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85306"/>
  </p:normalViewPr>
  <p:slideViewPr>
    <p:cSldViewPr snapToGrid="0" showGuides="1">
      <p:cViewPr varScale="1">
        <p:scale>
          <a:sx n="108" d="100"/>
          <a:sy n="108" d="100"/>
        </p:scale>
        <p:origin x="1456" y="192"/>
      </p:cViewPr>
      <p:guideLst>
        <p:guide orient="horz" pos="2205"/>
        <p:guide pos="529"/>
        <p:guide pos="2955"/>
        <p:guide pos="69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58AB4-049F-B448-B5F3-E50674C51BF2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3BCB0-1C2F-B547-B595-8181B74FBD1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036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自介：後端工程師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Go is a self-hosting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看了大家希望的題目之後，看到有人問說怎麼開始讀Source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用大家（只要是會Go的人）都很常用到的function來舉例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445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</a:t>
            </a:r>
            <a:r>
              <a:rPr lang="zh-TW" altLang="en-US" dirty="0"/>
              <a:t> </a:t>
            </a:r>
            <a:r>
              <a:rPr lang="en-US" altLang="zh-TW" dirty="0"/>
              <a:t>document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投影片結尾：L</a:t>
            </a:r>
            <a:r>
              <a:rPr lang="en-TW" dirty="0"/>
              <a:t>et’s zoom in and check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990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各種沒看過的東西，我們先快速走一遍，請大家記得現在看到的這張投影片。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63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input: []byte</a:t>
            </a:r>
          </a:p>
          <a:p>
            <a:r>
              <a:rPr lang="en-TW" dirty="0"/>
              <a:t>output: n, err</a:t>
            </a:r>
          </a:p>
          <a:p>
            <a:endParaRPr lang="en-TW" dirty="0"/>
          </a:p>
          <a:p>
            <a:r>
              <a:rPr lang="en-TW" dirty="0"/>
              <a:t>把p寫到指定stream去（啊如果想知道怎麼寫進去那就，有空自己往下鑽XDD, 這裡就不解釋了）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4458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3787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go.dev</a:t>
            </a:r>
            <a:r>
              <a:rPr lang="en-US" dirty="0"/>
              <a:t>/tour/methods/14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599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Before i go on, i would like to explain variables in Go.</a:t>
            </a:r>
          </a:p>
          <a:p>
            <a:endParaRPr lang="en-TW" dirty="0"/>
          </a:p>
          <a:p>
            <a:r>
              <a:rPr lang="en-TW" dirty="0"/>
              <a:t>Built-In: 跑的時候就認得</a:t>
            </a:r>
          </a:p>
          <a:p>
            <a:r>
              <a:rPr lang="en-TW" dirty="0"/>
              <a:t>Unknown: 不認識的東西會用其他package處理，我們之後再說。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73513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基本上就是Fancy Slice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05848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有沒有種熟悉感，剛剛好像看過齁</a:t>
            </a:r>
            <a:br>
              <a:rPr lang="en-TW" dirty="0"/>
            </a:br>
            <a:r>
              <a:rPr lang="en-TW" dirty="0"/>
              <a:t>（往前翻到writer那邊</a:t>
            </a:r>
            <a:r>
              <a:rPr lang="en-US" altLang="zh-TW" dirty="0"/>
              <a:t>p20</a:t>
            </a:r>
            <a:r>
              <a:rPr lang="en-TW" dirty="0"/>
              <a:t>）。對，他直接回傳了Writer 寫完回傳的東西</a:t>
            </a:r>
          </a:p>
          <a:p>
            <a:endParaRPr lang="en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那我們往會翻到fmt.Println()(p12),看一下他帶入的</a:t>
            </a:r>
            <a:r>
              <a:rPr lang="en-US" dirty="0" err="1"/>
              <a:t>writer是誰</a:t>
            </a:r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90487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既然我們搞定input 跟output，那就剩pattern了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4187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function newPrinter() 會從某一個快取空間去拿，拿不到的話看似會做一個？</a:t>
            </a:r>
          </a:p>
          <a:p>
            <a:endParaRPr lang="en-TW" dirty="0"/>
          </a:p>
          <a:p>
            <a:endParaRPr lang="en-TW" dirty="0"/>
          </a:p>
          <a:p>
            <a:r>
              <a:rPr lang="en-TW" dirty="0"/>
              <a:t>不覺得</a:t>
            </a:r>
            <a:r>
              <a:rPr lang="zh-TW" altLang="en-US" dirty="0"/>
              <a:t> </a:t>
            </a:r>
            <a:r>
              <a:rPr lang="en-US" altLang="zh-TW" dirty="0"/>
              <a:t>ppFree</a:t>
            </a:r>
            <a:r>
              <a:rPr lang="zh-TW" altLang="en-US" dirty="0"/>
              <a:t>是個很奇怪的存在嗎（</a:t>
            </a:r>
            <a:r>
              <a:rPr lang="en-US" altLang="zh-TW" dirty="0"/>
              <a:t>it's not declared in the function</a:t>
            </a:r>
            <a:r>
              <a:rPr lang="zh-TW" altLang="en-US" dirty="0"/>
              <a:t>）</a:t>
            </a:r>
            <a:r>
              <a:rPr lang="en-US" altLang="zh-TW" dirty="0"/>
              <a:t>(</a:t>
            </a:r>
            <a:r>
              <a:rPr lang="zh-TW" altLang="en-US" dirty="0"/>
              <a:t>晚點再講</a:t>
            </a:r>
            <a:r>
              <a:rPr lang="en-US" altLang="zh-TW" dirty="0"/>
              <a:t>)</a:t>
            </a:r>
          </a:p>
          <a:p>
            <a:endParaRPr lang="en-TW" dirty="0"/>
          </a:p>
          <a:p>
            <a:endParaRPr lang="en-TW" dirty="0"/>
          </a:p>
          <a:p>
            <a:r>
              <a:rPr lang="en-TW" dirty="0"/>
              <a:t>Check with type cast .(type)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8735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TW" dirty="0"/>
              <a:t>Explain how you print things in real life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7-11</a:t>
            </a:r>
            <a:r>
              <a:rPr lang="zh-TW" altLang="en-US" dirty="0"/>
              <a:t>影印機（黑白，彩色，貼紙）</a:t>
            </a:r>
            <a:r>
              <a:rPr lang="en-US" altLang="zh-TW" dirty="0"/>
              <a:t>-&gt; </a:t>
            </a:r>
            <a:r>
              <a:rPr lang="zh-TW" altLang="en-US" dirty="0"/>
              <a:t>材料：紙，輸出：紙</a:t>
            </a:r>
            <a:endParaRPr lang="en-US" altLang="zh-TW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dirty="0"/>
              <a:t>3D</a:t>
            </a:r>
            <a:r>
              <a:rPr lang="zh-TW" altLang="en-US" dirty="0"/>
              <a:t> </a:t>
            </a:r>
            <a:r>
              <a:rPr lang="en-US" altLang="zh-TW" dirty="0"/>
              <a:t>printer -&gt; </a:t>
            </a:r>
            <a:r>
              <a:rPr lang="zh-TW" altLang="en-US" dirty="0"/>
              <a:t>材料：塑膠</a:t>
            </a:r>
            <a:r>
              <a:rPr lang="en-US" altLang="zh-TW" dirty="0"/>
              <a:t>, </a:t>
            </a:r>
            <a:r>
              <a:rPr lang="zh-TW" altLang="en-US" dirty="0"/>
              <a:t>輸出：完成品</a:t>
            </a:r>
            <a:endParaRPr lang="en-US" altLang="zh-TW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0126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pp</a:t>
            </a:r>
            <a:r>
              <a:rPr lang="zh-TW" altLang="en-US" dirty="0"/>
              <a:t> 就是那台影印機，裡面有很多參數可以設定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5220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看看p.fmt.init()做了什麼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64077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還記得剛剛有個很奇怪的ppFree嗎？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0033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package sync 裡面的pool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8058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原來ppFree是一個Global Variable.</a:t>
            </a:r>
          </a:p>
          <a:p>
            <a:r>
              <a:rPr lang="en-TW" dirty="0"/>
              <a:t>在import </a:t>
            </a:r>
            <a:r>
              <a:rPr lang="en-US" altLang="zh-TW" dirty="0"/>
              <a:t>package </a:t>
            </a:r>
            <a:r>
              <a:rPr lang="en-TW" dirty="0"/>
              <a:t>fmt後，程式啟動就會開一個pp（影印機）的空間。</a:t>
            </a:r>
          </a:p>
          <a:p>
            <a:endParaRPr lang="en-TW" dirty="0"/>
          </a:p>
          <a:p>
            <a:r>
              <a:rPr lang="en-TW" dirty="0"/>
              <a:t>我們接下來看看sync.Pool有什麼function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419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不多，其實就兩個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2611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回到Fprintln的pattern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3831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這邊buf size valid 我就不解釋了，reference 放在後面自己研究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63785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走到一半了，複習一下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63067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0806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這應該是所有學程式的人的第一句話吧（雖然可能不是用Go)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38015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剛剛這一大串，剩一個問題了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5352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記得剛剛說會再operands中間加空格，結束時加</a:t>
            </a:r>
            <a:r>
              <a:rPr lang="en-US" dirty="0"/>
              <a:t>newline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  <a:p>
            <a:endParaRPr lang="en-US" dirty="0"/>
          </a:p>
          <a:p>
            <a:r>
              <a:rPr lang="en-US" dirty="0" err="1"/>
              <a:t>這裡可以清楚看到用for</a:t>
            </a:r>
            <a:r>
              <a:rPr lang="en-US" dirty="0"/>
              <a:t> loop走完全部，除了第一個element之外前面全部加空格，用的還是剛剛講buffer的四個function之一（翻回去p37）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5311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map type?</a:t>
            </a:r>
          </a:p>
          <a:p>
            <a:r>
              <a:rPr lang="en-TW" dirty="0"/>
              <a:t>chan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12531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還記得我們剛剛看的這張圖嗎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01986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剛剛for loop時的arg代入p.arg, 並暫時將p.value定為空值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30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62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3750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These are the magic functions</a:t>
            </a:r>
          </a:p>
          <a:p>
            <a:r>
              <a:rPr lang="en-TW" dirty="0"/>
              <a:t>這邊就請各位去研究細節了，太多一個小時講不完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24196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這樣我們講完了fmt.Println()，我們看看他有哪些親戚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813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基本都是一樣的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74103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381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用剛剛的影印機的邏輯，我現在要印一大堆東西，每個都有不同的格式，請問他們應該輸出什麼呢？</a:t>
            </a:r>
          </a:p>
          <a:p>
            <a:endParaRPr lang="en-TW" dirty="0"/>
          </a:p>
          <a:p>
            <a:r>
              <a:rPr lang="en-US" dirty="0" err="1"/>
              <a:t>輸入</a:t>
            </a:r>
            <a:r>
              <a:rPr lang="zh-TW" altLang="en-US" dirty="0"/>
              <a:t> </a:t>
            </a:r>
            <a:r>
              <a:rPr lang="en-US" altLang="zh-TW" dirty="0"/>
              <a:t>-&gt; </a:t>
            </a:r>
            <a:r>
              <a:rPr lang="zh-TW" altLang="en-US" dirty="0"/>
              <a:t>工具 </a:t>
            </a:r>
            <a:r>
              <a:rPr lang="en-US" altLang="zh-TW" dirty="0"/>
              <a:t>-&gt; </a:t>
            </a:r>
            <a:r>
              <a:rPr lang="zh-TW" altLang="en-US" dirty="0"/>
              <a:t>輸出</a:t>
            </a:r>
            <a:endParaRPr lang="en-TW" dirty="0"/>
          </a:p>
          <a:p>
            <a:endParaRPr lang="en-TW" dirty="0"/>
          </a:p>
          <a:p>
            <a:r>
              <a:rPr lang="en-TW" dirty="0"/>
              <a:t>Why it the result the result? Well, we have to check the fmt package from the standard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63888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the coding path out, ask yourself questions, answer them yourself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4878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Don’t care too much, this is a presentation of an example of tracing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71637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86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537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TW" dirty="0"/>
              <a:t>mported by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dirty="0"/>
              <a:t>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4929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常常一大堆，在哪呢（有看到嗎）</a:t>
            </a:r>
          </a:p>
          <a:p>
            <a:endParaRPr lang="en-TW" dirty="0"/>
          </a:p>
          <a:p>
            <a:r>
              <a:rPr lang="en-TW" dirty="0"/>
              <a:t>找到啦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395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再仔細往下看fmt.Println()長什麼樣子</a:t>
            </a:r>
            <a:br>
              <a:rPr lang="en-TW" dirty="0"/>
            </a:br>
            <a:r>
              <a:rPr lang="en-TW" dirty="0"/>
              <a:t>他說他做了什麼？</a:t>
            </a:r>
          </a:p>
          <a:p>
            <a:endParaRPr lang="en-TW" dirty="0"/>
          </a:p>
          <a:p>
            <a:r>
              <a:rPr lang="en-TW" dirty="0"/>
              <a:t>看一下std library給的例子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7544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然後呢？</a:t>
            </a:r>
          </a:p>
          <a:p>
            <a:r>
              <a:rPr lang="en-TW" dirty="0"/>
              <a:t>點進去看看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9246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is not an object oriented language, nor a functional programming language. However functions are first class citizens in the language.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3BCB0-1C2F-B547-B595-8181B74FBD1B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04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3699-7721-7249-7FF7-42825288A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095AF-5F08-5A8C-97D9-8F01142CF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8809A-D323-1495-ECD8-F1ECABEA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94C0-D761-7EB7-971E-1996910B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EF04-A446-F5E1-5C4B-78140594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8182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D278-5A86-4430-D230-F90FFDEC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19699-B0C1-6410-0ABB-AE81841C1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388D-DF3A-1BC9-B5E5-E99051A4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F171-B5DE-178C-5208-4B74D001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D8EB-ACDF-BC32-7032-E06C9F72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8625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05747-9D0F-B959-08D0-0D24C188B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64495-3435-CC63-5775-01115B5D9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12AA-5EC8-17AF-9776-5E2F2860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47EC-D42E-48C5-7FAC-80D98E8E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2C57-480A-692B-F14D-81D287BC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1557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6648-31E4-C04D-639E-A57A9E7E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CB91-9A69-041A-7399-A60B8F0A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F6DF-D59F-3277-A9EB-9BA2E511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C8581-75E3-6ABF-D762-0064C1A4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3E102-E78E-A5FF-4428-931C8AB3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1374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40C9-B288-ED05-F73E-0EF6B49C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BCFF6-BA5E-C55C-C251-92054732B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030C-C2A2-BAB6-8CC7-60FFA9DE3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FA522-2DC8-9DC1-83B7-D712915E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5223E-4062-C23C-788C-F78704DD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5962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8C7D-1A51-1CD3-8476-16B29F70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3FB06-B138-C5B6-F947-D4CF07358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E7976-0609-F49F-CD21-F6D1225CF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D012-2DDF-AA81-A3CE-BBB5DCAD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6C171-48DB-90E3-67C8-809349D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3D310-4505-E116-8C42-2D766F02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141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229D-4F9C-C1F4-0B05-60ED2194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182E-AEBA-D295-F8E8-F48C07631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F68AE-2F25-7A5C-A7D5-F4076AC48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CB67B-BEB7-5CC5-DC5B-215DA54F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D1DED-B6DF-2C42-6AF5-891477677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0F68AB-B746-9772-059B-06FFD144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34A96-4F4E-D4CA-54D1-0554DC8E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7B47A-D706-4DDE-9F2E-C0037E38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998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0A55-2914-4F9A-D8B7-F9E84AE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A5848-186E-27E2-0455-68A97182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308D3-B187-5492-D7AF-8EAB139E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7FBCF-2A7E-AE61-695F-FE2609CB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1784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709C7-A8A6-46D0-6F4C-14ADE969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CBDB9-8A83-F2B6-DAB0-564D8F12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5F12B-27FF-453E-0D8D-6AE7F76E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8504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ED2F-CA9E-F16B-DCEF-2EC9CEC7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A295-ACE8-FF61-52C1-6A1B9A75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5B279-C010-A6B8-6B12-718CCA7B5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D577C-2D19-8A65-5E04-AD590E11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A123A-719C-0DDE-D5CE-546B4F86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5D62-55D6-0C29-2E86-C81437B2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5825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F168-37F1-B91C-F55C-5068537E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D0EE7-CD61-29E9-9939-C78E6C6A3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B81CC-6B98-C562-D272-F82AA3883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F6684-EEDC-9DD2-DED3-2A95B597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188B9-3E89-E2D4-D2D5-978B57D1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88AF5-F4F8-29F2-4E7F-75172CA6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043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F4E9C-B451-8E73-242E-A6F5C302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025A0-C5C2-E9EE-5256-6133E84D6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AD8D8-D305-E2C6-C8C2-6A1DBB2B3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E268-FA8B-F942-8233-20F0CA30465C}" type="datetimeFigureOut">
              <a:rPr lang="en-TW" smtClean="0"/>
              <a:t>2023/6/29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A81A9-B21C-8CFF-7453-A35794F8E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60A7-820F-990C-2DB8-C7D29C95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E7B6-FECC-1D4A-9326-A6E39D57EC4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2873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21C385-BE03-034E-909E-AA4C39685DA3}"/>
              </a:ext>
            </a:extLst>
          </p:cNvPr>
          <p:cNvSpPr/>
          <p:nvPr/>
        </p:nvSpPr>
        <p:spPr>
          <a:xfrm>
            <a:off x="0" y="2925376"/>
            <a:ext cx="12192000" cy="784767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19F29-9211-99C1-BCAB-290546979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8270" y="2925376"/>
            <a:ext cx="9144000" cy="784767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latin typeface="Helvetica" pitchFamily="2" charset="0"/>
                <a:cs typeface="Baghdad" pitchFamily="2" charset="-78"/>
              </a:rPr>
              <a:t>The what and how in f</a:t>
            </a:r>
            <a:r>
              <a:rPr lang="en-TW" sz="4400" dirty="0">
                <a:latin typeface="Helvetica" pitchFamily="2" charset="0"/>
                <a:cs typeface="Baghdad" pitchFamily="2" charset="-78"/>
              </a:rPr>
              <a:t>mt.Println()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5E0D0-A57D-6D71-50DC-B6BFDC3C8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8813" y="5025743"/>
            <a:ext cx="1948405" cy="784767"/>
          </a:xfrm>
        </p:spPr>
        <p:txBody>
          <a:bodyPr>
            <a:normAutofit/>
          </a:bodyPr>
          <a:lstStyle/>
          <a:p>
            <a:pPr algn="r"/>
            <a:r>
              <a:rPr lang="en-TW" sz="1800" dirty="0"/>
              <a:t>2023.6.29</a:t>
            </a:r>
          </a:p>
          <a:p>
            <a:pPr algn="r"/>
            <a:r>
              <a:rPr lang="en-TW" sz="1800" dirty="0"/>
              <a:t>Edward 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B6CFB-0310-C94D-ED7E-4B8345317262}"/>
              </a:ext>
            </a:extLst>
          </p:cNvPr>
          <p:cNvSpPr txBox="1"/>
          <p:nvPr/>
        </p:nvSpPr>
        <p:spPr>
          <a:xfrm>
            <a:off x="8057370" y="3672565"/>
            <a:ext cx="3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2400" dirty="0"/>
              <a:t>It’s just printing.</a:t>
            </a:r>
          </a:p>
        </p:txBody>
      </p:sp>
    </p:spTree>
    <p:extLst>
      <p:ext uri="{BB962C8B-B14F-4D97-AF65-F5344CB8AC3E}">
        <p14:creationId xmlns:p14="http://schemas.microsoft.com/office/powerpoint/2010/main" val="378112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1113" y="2407875"/>
            <a:ext cx="3939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  <a:r>
              <a:rPr lang="en-TW" b="1" dirty="0"/>
              <a:t>unc Println(a… any) (n int, err error)</a:t>
            </a:r>
          </a:p>
          <a:p>
            <a:endParaRPr lang="en-TW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Format the input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Writes to standard output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Always add space between operands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 newline is always appended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379A3-9829-A60D-1EAF-3E76576D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2" y="1331913"/>
            <a:ext cx="6654800" cy="426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5CAF57-0604-4562-37F0-A3C2406A2CA8}"/>
              </a:ext>
            </a:extLst>
          </p:cNvPr>
          <p:cNvSpPr/>
          <p:nvPr/>
        </p:nvSpPr>
        <p:spPr>
          <a:xfrm>
            <a:off x="5856316" y="1991197"/>
            <a:ext cx="738693" cy="15319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D7A62-2E73-F184-46DA-F88780F4F740}"/>
              </a:ext>
            </a:extLst>
          </p:cNvPr>
          <p:cNvSpPr/>
          <p:nvPr/>
        </p:nvSpPr>
        <p:spPr>
          <a:xfrm>
            <a:off x="7958897" y="1991197"/>
            <a:ext cx="804777" cy="15319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613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6236" y="2692982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But how do we know whether the code is functioning </a:t>
            </a:r>
            <a:r>
              <a:rPr lang="en-US" dirty="0" err="1"/>
              <a:t>th</a:t>
            </a:r>
            <a:r>
              <a:rPr lang="en-TW" dirty="0"/>
              <a:t>e way it’s indicating?</a:t>
            </a:r>
          </a:p>
          <a:p>
            <a:endParaRPr lang="en-TW" dirty="0"/>
          </a:p>
          <a:p>
            <a:r>
              <a:rPr lang="en-TW" dirty="0"/>
              <a:t>To see the source, click the desired function.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2F9B0-7A39-F072-B1EF-7B467C55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21" y="2575903"/>
            <a:ext cx="6333923" cy="175333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E835E5DF-DA8E-3B4A-F9B5-E90E4AC7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5882">
            <a:off x="5756661" y="2783123"/>
            <a:ext cx="1034816" cy="103481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EA1CF4E-764A-741F-034C-2745D251BBD4}"/>
              </a:ext>
            </a:extLst>
          </p:cNvPr>
          <p:cNvSpPr/>
          <p:nvPr/>
        </p:nvSpPr>
        <p:spPr>
          <a:xfrm>
            <a:off x="5853938" y="2999850"/>
            <a:ext cx="790833" cy="716692"/>
          </a:xfrm>
          <a:custGeom>
            <a:avLst/>
            <a:gdLst>
              <a:gd name="connsiteX0" fmla="*/ 0 w 790833"/>
              <a:gd name="connsiteY0" fmla="*/ 0 h 716692"/>
              <a:gd name="connsiteX1" fmla="*/ 296562 w 790833"/>
              <a:gd name="connsiteY1" fmla="*/ 716692 h 716692"/>
              <a:gd name="connsiteX2" fmla="*/ 411892 w 790833"/>
              <a:gd name="connsiteY2" fmla="*/ 469557 h 716692"/>
              <a:gd name="connsiteX3" fmla="*/ 691978 w 790833"/>
              <a:gd name="connsiteY3" fmla="*/ 700217 h 716692"/>
              <a:gd name="connsiteX4" fmla="*/ 790833 w 790833"/>
              <a:gd name="connsiteY4" fmla="*/ 593125 h 716692"/>
              <a:gd name="connsiteX5" fmla="*/ 510746 w 790833"/>
              <a:gd name="connsiteY5" fmla="*/ 370703 h 716692"/>
              <a:gd name="connsiteX6" fmla="*/ 733168 w 790833"/>
              <a:gd name="connsiteY6" fmla="*/ 230660 h 716692"/>
              <a:gd name="connsiteX7" fmla="*/ 0 w 790833"/>
              <a:gd name="connsiteY7" fmla="*/ 0 h 71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833" h="716692">
                <a:moveTo>
                  <a:pt x="0" y="0"/>
                </a:moveTo>
                <a:lnTo>
                  <a:pt x="296562" y="716692"/>
                </a:lnTo>
                <a:lnTo>
                  <a:pt x="411892" y="469557"/>
                </a:lnTo>
                <a:lnTo>
                  <a:pt x="691978" y="700217"/>
                </a:lnTo>
                <a:lnTo>
                  <a:pt x="790833" y="593125"/>
                </a:lnTo>
                <a:lnTo>
                  <a:pt x="510746" y="370703"/>
                </a:lnTo>
                <a:lnTo>
                  <a:pt x="733168" y="23066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CF2B8-CA2A-782C-DDB1-8537FD17691F}"/>
              </a:ext>
            </a:extLst>
          </p:cNvPr>
          <p:cNvSpPr txBox="1"/>
          <p:nvPr/>
        </p:nvSpPr>
        <p:spPr>
          <a:xfrm>
            <a:off x="6466157" y="3762990"/>
            <a:ext cx="133722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sz="4000" b="1" dirty="0">
                <a:highlight>
                  <a:srgbClr val="FFFF00"/>
                </a:highlight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381165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2387" y="2413351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we’re at!</a:t>
            </a:r>
          </a:p>
          <a:p>
            <a:endParaRPr lang="en-US" dirty="0"/>
          </a:p>
          <a:p>
            <a:r>
              <a:rPr lang="en-US" dirty="0"/>
              <a:t>Since functions in Go is a </a:t>
            </a:r>
            <a:r>
              <a:rPr lang="en-US" dirty="0">
                <a:highlight>
                  <a:srgbClr val="FFFF00"/>
                </a:highlight>
              </a:rPr>
              <a:t>first-class citizen</a:t>
            </a:r>
            <a:r>
              <a:rPr lang="en-US" dirty="0"/>
              <a:t>, we see that the function is returning another function </a:t>
            </a:r>
            <a:r>
              <a:rPr lang="en-US" dirty="0">
                <a:highlight>
                  <a:srgbClr val="FFFF00"/>
                </a:highlight>
              </a:rPr>
              <a:t>Fprintln(</a:t>
            </a:r>
            <a:r>
              <a:rPr lang="en-US" dirty="0" err="1">
                <a:highlight>
                  <a:srgbClr val="FFFF00"/>
                </a:highlight>
              </a:rPr>
              <a:t>os.Stdout</a:t>
            </a:r>
            <a:r>
              <a:rPr lang="en-US" dirty="0">
                <a:highlight>
                  <a:srgbClr val="FFFF00"/>
                </a:highlight>
              </a:rPr>
              <a:t>, a…)</a:t>
            </a:r>
            <a:endParaRPr lang="en-TW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3CAAE-2EC8-B44B-0144-14CC5747B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9"/>
          <a:stretch/>
        </p:blipFill>
        <p:spPr>
          <a:xfrm>
            <a:off x="4691063" y="1363663"/>
            <a:ext cx="6811527" cy="420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7A8BC-D92B-66C5-F2BB-2CF510D36E01}"/>
              </a:ext>
            </a:extLst>
          </p:cNvPr>
          <p:cNvSpPr/>
          <p:nvPr/>
        </p:nvSpPr>
        <p:spPr>
          <a:xfrm>
            <a:off x="6756741" y="3022030"/>
            <a:ext cx="2209289" cy="10275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060E3-29CD-4DF4-FD69-374A1B253400}"/>
              </a:ext>
            </a:extLst>
          </p:cNvPr>
          <p:cNvSpPr/>
          <p:nvPr/>
        </p:nvSpPr>
        <p:spPr>
          <a:xfrm>
            <a:off x="7192462" y="3124784"/>
            <a:ext cx="1282615" cy="10275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7499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50193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60624" y="3259732"/>
            <a:ext cx="655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 Fprintln(w io.Writer, a…any) (n int, err error)</a:t>
            </a:r>
          </a:p>
        </p:txBody>
      </p:sp>
    </p:spTree>
    <p:extLst>
      <p:ext uri="{BB962C8B-B14F-4D97-AF65-F5344CB8AC3E}">
        <p14:creationId xmlns:p14="http://schemas.microsoft.com/office/powerpoint/2010/main" val="300373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2387" y="2410565"/>
            <a:ext cx="316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underlying logic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Writes to 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Newline is appended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number of bytes written and any write error  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4EE5A-C3A7-9DCC-F94E-7301C456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76463"/>
            <a:ext cx="6896100" cy="257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7A8BC-D92B-66C5-F2BB-2CF510D36E01}"/>
              </a:ext>
            </a:extLst>
          </p:cNvPr>
          <p:cNvSpPr/>
          <p:nvPr/>
        </p:nvSpPr>
        <p:spPr>
          <a:xfrm>
            <a:off x="6730850" y="3240143"/>
            <a:ext cx="2941656" cy="7350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2E1586-5C39-3845-7C2E-CD64A99A483C}"/>
              </a:ext>
            </a:extLst>
          </p:cNvPr>
          <p:cNvSpPr/>
          <p:nvPr/>
        </p:nvSpPr>
        <p:spPr>
          <a:xfrm>
            <a:off x="10047639" y="2951480"/>
            <a:ext cx="670149" cy="714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3C6CA-A09E-680B-0D8A-1AA7CDE4D227}"/>
              </a:ext>
            </a:extLst>
          </p:cNvPr>
          <p:cNvSpPr/>
          <p:nvPr/>
        </p:nvSpPr>
        <p:spPr>
          <a:xfrm>
            <a:off x="9242606" y="3050090"/>
            <a:ext cx="987916" cy="714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7696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BFF23-20BA-B5A6-1402-C495C24F8A8D}"/>
              </a:ext>
            </a:extLst>
          </p:cNvPr>
          <p:cNvGrpSpPr/>
          <p:nvPr/>
        </p:nvGrpSpPr>
        <p:grpSpPr>
          <a:xfrm>
            <a:off x="3011313" y="2705624"/>
            <a:ext cx="6163577" cy="1529131"/>
            <a:chOff x="3456159" y="2746814"/>
            <a:chExt cx="6163577" cy="15291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5B5FF0-F12D-554E-FFFE-1282E6D3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8"/>
            <a:stretch/>
          </p:blipFill>
          <p:spPr>
            <a:xfrm>
              <a:off x="3456159" y="2746814"/>
              <a:ext cx="6163577" cy="152913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E949C6-5F4D-4A2A-2DA1-0E3EE05683EB}"/>
                </a:ext>
              </a:extLst>
            </p:cNvPr>
            <p:cNvSpPr/>
            <p:nvPr/>
          </p:nvSpPr>
          <p:spPr>
            <a:xfrm>
              <a:off x="3997328" y="2780126"/>
              <a:ext cx="890694" cy="169020"/>
            </a:xfrm>
            <a:prstGeom prst="rect">
              <a:avLst/>
            </a:prstGeom>
            <a:solidFill>
              <a:srgbClr val="FFFF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0A66BC-86AD-4399-41F9-55A50FD9D95C}"/>
              </a:ext>
            </a:extLst>
          </p:cNvPr>
          <p:cNvGrpSpPr/>
          <p:nvPr/>
        </p:nvGrpSpPr>
        <p:grpSpPr>
          <a:xfrm>
            <a:off x="947306" y="2951198"/>
            <a:ext cx="4736797" cy="2841383"/>
            <a:chOff x="1202681" y="2918246"/>
            <a:chExt cx="4736797" cy="28413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801293-21CF-C252-F2FF-B69AACE9AB6C}"/>
                </a:ext>
              </a:extLst>
            </p:cNvPr>
            <p:cNvSpPr txBox="1"/>
            <p:nvPr/>
          </p:nvSpPr>
          <p:spPr>
            <a:xfrm>
              <a:off x="1202681" y="4282301"/>
              <a:ext cx="2210014" cy="14773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Pattern:</a:t>
              </a:r>
            </a:p>
            <a:p>
              <a:pPr marL="342900" indent="-342900">
                <a:buAutoNum type="arabicPeriod"/>
              </a:pPr>
              <a:r>
                <a:rPr lang="en-TW" dirty="0"/>
                <a:t>newPrinter()</a:t>
              </a:r>
            </a:p>
            <a:p>
              <a:pPr marL="342900" indent="-342900">
                <a:buAutoNum type="arabicPeriod"/>
              </a:pPr>
              <a:r>
                <a:rPr lang="en-TW" dirty="0"/>
                <a:t>doPrintln(a)</a:t>
              </a:r>
            </a:p>
            <a:p>
              <a:pPr marL="342900" indent="-342900">
                <a:buAutoNum type="arabicPeriod"/>
              </a:pPr>
              <a:r>
                <a:rPr lang="en-US" dirty="0" err="1"/>
                <a:t>w.Write</a:t>
              </a:r>
              <a:r>
                <a:rPr lang="en-US" dirty="0"/>
                <a:t>(p.buf)</a:t>
              </a:r>
            </a:p>
            <a:p>
              <a:pPr marL="342900" indent="-342900">
                <a:buAutoNum type="arabicPeriod"/>
              </a:pPr>
              <a:r>
                <a:rPr lang="en-US" dirty="0" err="1"/>
                <a:t>p.free</a:t>
              </a:r>
              <a:r>
                <a:rPr lang="en-US" dirty="0"/>
                <a:t>()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D6309B-DDF2-0807-8DDE-49C1533F7B22}"/>
                </a:ext>
              </a:extLst>
            </p:cNvPr>
            <p:cNvSpPr/>
            <p:nvPr/>
          </p:nvSpPr>
          <p:spPr>
            <a:xfrm>
              <a:off x="3412695" y="2918246"/>
              <a:ext cx="2526783" cy="8649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7F8D79-6D66-4C5B-9D4D-536415FFA284}"/>
                </a:ext>
              </a:extLst>
            </p:cNvPr>
            <p:cNvCxnSpPr>
              <a:stCxn id="9" idx="1"/>
              <a:endCxn id="4" idx="3"/>
            </p:cNvCxnSpPr>
            <p:nvPr/>
          </p:nvCxnSpPr>
          <p:spPr>
            <a:xfrm>
              <a:off x="3412695" y="3350733"/>
              <a:ext cx="0" cy="167023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4F4B20-88FB-7D92-EC38-E8EFB4E06B62}"/>
              </a:ext>
            </a:extLst>
          </p:cNvPr>
          <p:cNvGrpSpPr/>
          <p:nvPr/>
        </p:nvGrpSpPr>
        <p:grpSpPr>
          <a:xfrm>
            <a:off x="3874763" y="1165298"/>
            <a:ext cx="3569257" cy="1742658"/>
            <a:chOff x="5560540" y="1157060"/>
            <a:chExt cx="3569257" cy="1742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704541-1C1F-13AC-E3AC-75F86582F9CE}"/>
                </a:ext>
              </a:extLst>
            </p:cNvPr>
            <p:cNvSpPr/>
            <p:nvPr/>
          </p:nvSpPr>
          <p:spPr>
            <a:xfrm>
              <a:off x="6128952" y="2697386"/>
              <a:ext cx="245260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76E795-7748-45F8-9B42-EE7996C32E2D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7345169" y="2080390"/>
              <a:ext cx="10084" cy="61699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FE737B-C37E-EBD0-B37C-BA8B70744D49}"/>
                </a:ext>
              </a:extLst>
            </p:cNvPr>
            <p:cNvSpPr txBox="1"/>
            <p:nvPr/>
          </p:nvSpPr>
          <p:spPr>
            <a:xfrm>
              <a:off x="5560540" y="1157060"/>
              <a:ext cx="3569257" cy="92333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Input Values: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w                          </a:t>
              </a:r>
              <a:r>
                <a:rPr lang="en-TW" dirty="0"/>
                <a:t>(type io.Writer)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a</a:t>
              </a:r>
              <a:r>
                <a:rPr lang="en-TW" dirty="0"/>
                <a:t>…                        (type any)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010ECE-66E5-70A4-D67A-1F82D760A487}"/>
              </a:ext>
            </a:extLst>
          </p:cNvPr>
          <p:cNvGrpSpPr/>
          <p:nvPr/>
        </p:nvGrpSpPr>
        <p:grpSpPr>
          <a:xfrm>
            <a:off x="6177594" y="2705624"/>
            <a:ext cx="3569257" cy="2298865"/>
            <a:chOff x="7848386" y="2755052"/>
            <a:chExt cx="3569257" cy="22988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CBA7C-3ED8-D3A7-F739-1374682A00D5}"/>
                </a:ext>
              </a:extLst>
            </p:cNvPr>
            <p:cNvSpPr/>
            <p:nvPr/>
          </p:nvSpPr>
          <p:spPr>
            <a:xfrm>
              <a:off x="8653850" y="2755052"/>
              <a:ext cx="193177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1CE48E-DE58-C06A-8E0B-AC3A3F6D9723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H="1" flipV="1">
              <a:off x="9619736" y="2957384"/>
              <a:ext cx="13279" cy="11732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67EED0-AF62-C14F-C7AC-D2B6759435BA}"/>
                </a:ext>
              </a:extLst>
            </p:cNvPr>
            <p:cNvSpPr txBox="1"/>
            <p:nvPr/>
          </p:nvSpPr>
          <p:spPr>
            <a:xfrm>
              <a:off x="7848386" y="4130587"/>
              <a:ext cx="3569257" cy="92333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TW" b="1" dirty="0"/>
                <a:t>Return Values: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                           (type int)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err                        (type error)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1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Values</a:t>
            </a:r>
          </a:p>
        </p:txBody>
      </p:sp>
    </p:spTree>
    <p:extLst>
      <p:ext uri="{BB962C8B-B14F-4D97-AF65-F5344CB8AC3E}">
        <p14:creationId xmlns:p14="http://schemas.microsoft.com/office/powerpoint/2010/main" val="366313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19DACC6-6DB6-83B9-23EC-9DAF2130F643}"/>
              </a:ext>
            </a:extLst>
          </p:cNvPr>
          <p:cNvGrpSpPr/>
          <p:nvPr/>
        </p:nvGrpSpPr>
        <p:grpSpPr>
          <a:xfrm>
            <a:off x="4700077" y="2689148"/>
            <a:ext cx="6163577" cy="1529131"/>
            <a:chOff x="3431445" y="2755052"/>
            <a:chExt cx="6163577" cy="15291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5B5FF0-F12D-554E-FFFE-1282E6D3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8"/>
            <a:stretch/>
          </p:blipFill>
          <p:spPr>
            <a:xfrm>
              <a:off x="3431445" y="2755052"/>
              <a:ext cx="6163577" cy="152913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704541-1C1F-13AC-E3AC-75F86582F9CE}"/>
                </a:ext>
              </a:extLst>
            </p:cNvPr>
            <p:cNvSpPr/>
            <p:nvPr/>
          </p:nvSpPr>
          <p:spPr>
            <a:xfrm>
              <a:off x="4879783" y="2763290"/>
              <a:ext cx="2452602" cy="202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39FD697-FAB8-5BE6-FBC5-1082E7A15CE6}"/>
              </a:ext>
            </a:extLst>
          </p:cNvPr>
          <p:cNvSpPr txBox="1"/>
          <p:nvPr/>
        </p:nvSpPr>
        <p:spPr>
          <a:xfrm>
            <a:off x="752387" y="2682419"/>
            <a:ext cx="3702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Values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                             (type </a:t>
            </a:r>
            <a:r>
              <a:rPr lang="en-US" dirty="0" err="1"/>
              <a:t>io.Writer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                              (type any)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a... means that it’s taking a </a:t>
            </a:r>
            <a:r>
              <a:rPr lang="en-US" b="1" dirty="0"/>
              <a:t>Variadic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49605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io.Writer interface</a:t>
            </a:r>
          </a:p>
        </p:txBody>
      </p:sp>
    </p:spTree>
    <p:extLst>
      <p:ext uri="{BB962C8B-B14F-4D97-AF65-F5344CB8AC3E}">
        <p14:creationId xmlns:p14="http://schemas.microsoft.com/office/powerpoint/2010/main" val="254807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86AEFF08-36BC-EEB3-5DD0-63A046CF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58" y="620060"/>
            <a:ext cx="4399005" cy="5690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52387" y="2410565"/>
            <a:ext cx="37372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Interfaces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 by method =&gt; Anything that has the </a:t>
            </a:r>
            <a:r>
              <a:rPr lang="en-US" b="1" dirty="0"/>
              <a:t>described method</a:t>
            </a:r>
            <a:r>
              <a:rPr lang="en-US" dirty="0"/>
              <a:t> fits the interface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tuple</a:t>
            </a:r>
            <a:r>
              <a:rPr lang="en-US" dirty="0"/>
              <a:t> of value and type =&gt; </a:t>
            </a:r>
            <a:r>
              <a:rPr lang="en-US" b="1" dirty="0"/>
              <a:t>(value, type)  </a:t>
            </a:r>
            <a:endParaRPr lang="en-TW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3CC841-3A75-7D42-920C-70F24E62F19C}"/>
              </a:ext>
            </a:extLst>
          </p:cNvPr>
          <p:cNvSpPr/>
          <p:nvPr/>
        </p:nvSpPr>
        <p:spPr>
          <a:xfrm>
            <a:off x="6831102" y="5199828"/>
            <a:ext cx="903646" cy="9293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F30CF-17F5-E7BA-5882-0065B1E7A41B}"/>
              </a:ext>
            </a:extLst>
          </p:cNvPr>
          <p:cNvSpPr/>
          <p:nvPr/>
        </p:nvSpPr>
        <p:spPr>
          <a:xfrm>
            <a:off x="8973665" y="1587051"/>
            <a:ext cx="1149279" cy="9114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4416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48467" y="2413675"/>
            <a:ext cx="5929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Printing something  </a:t>
            </a:r>
          </a:p>
          <a:p>
            <a:endParaRPr lang="en-TW" b="1" dirty="0"/>
          </a:p>
          <a:p>
            <a:pPr marL="342900" indent="-342900">
              <a:buAutoNum type="arabicPeriod"/>
            </a:pPr>
            <a:r>
              <a:rPr lang="en-TW" dirty="0"/>
              <a:t>W</a:t>
            </a:r>
            <a:r>
              <a:rPr lang="en-US" dirty="0"/>
              <a:t>ha</a:t>
            </a:r>
            <a:r>
              <a:rPr lang="en-TW" dirty="0"/>
              <a:t>t’s the desired printing </a:t>
            </a:r>
            <a:r>
              <a:rPr lang="en-TW" b="1" dirty="0"/>
              <a:t>content</a:t>
            </a:r>
            <a:r>
              <a:rPr lang="en-TW" dirty="0"/>
              <a:t>?</a:t>
            </a:r>
          </a:p>
          <a:p>
            <a:pPr marL="342900" indent="-342900">
              <a:buAutoNum type="arabicPeriod"/>
            </a:pPr>
            <a:r>
              <a:rPr lang="en-TW" dirty="0"/>
              <a:t>What’s the tool we are planning to use?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Print something our tool </a:t>
            </a:r>
            <a:r>
              <a:rPr lang="en-TW" b="1" dirty="0"/>
              <a:t>recognize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Print something our tool </a:t>
            </a:r>
            <a:r>
              <a:rPr lang="en-TW" b="1" dirty="0"/>
              <a:t>doesn’t recognize </a:t>
            </a:r>
          </a:p>
          <a:p>
            <a:pPr marL="342900" indent="-342900">
              <a:buAutoNum type="arabicPeriod"/>
            </a:pPr>
            <a:r>
              <a:rPr lang="en-TW" dirty="0"/>
              <a:t>What’s the desired printing </a:t>
            </a:r>
            <a:r>
              <a:rPr lang="en-TW" b="1" dirty="0"/>
              <a:t>destination</a:t>
            </a:r>
            <a:r>
              <a:rPr lang="en-TW" dirty="0"/>
              <a:t>?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804ACB1-D20A-D878-4A0F-B756F546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77" y="2190693"/>
            <a:ext cx="2543725" cy="25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9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52387" y="2423091"/>
            <a:ext cx="3556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io.Writer interface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Anything that has              </a:t>
            </a:r>
            <a:r>
              <a:rPr lang="en-US" b="1" dirty="0"/>
              <a:t>Write(p []byte)(n int, err error) </a:t>
            </a:r>
            <a:r>
              <a:rPr lang="en-US" dirty="0"/>
              <a:t>fits the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Writes to the </a:t>
            </a:r>
            <a:r>
              <a:rPr lang="en-US" dirty="0">
                <a:highlight>
                  <a:srgbClr val="FFFF00"/>
                </a:highlight>
              </a:rPr>
              <a:t>underlying stream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Returns the number of bytes written</a:t>
            </a:r>
            <a:endParaRPr lang="en-TW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D1B15-782A-EDDD-4B1E-B3D5739C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66552"/>
            <a:ext cx="6591300" cy="259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CEB90-4146-E883-F812-26F8BB2671FB}"/>
              </a:ext>
            </a:extLst>
          </p:cNvPr>
          <p:cNvSpPr/>
          <p:nvPr/>
        </p:nvSpPr>
        <p:spPr>
          <a:xfrm>
            <a:off x="5840948" y="3339472"/>
            <a:ext cx="1714476" cy="14546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44828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8" y="3269779"/>
            <a:ext cx="730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type any</a:t>
            </a:r>
          </a:p>
        </p:txBody>
      </p:sp>
    </p:spTree>
    <p:extLst>
      <p:ext uri="{BB962C8B-B14F-4D97-AF65-F5344CB8AC3E}">
        <p14:creationId xmlns:p14="http://schemas.microsoft.com/office/powerpoint/2010/main" val="2147992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44148" y="2420337"/>
            <a:ext cx="3556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dirty="0">
                <a:highlight>
                  <a:srgbClr val="FFFF00"/>
                </a:highlight>
              </a:rPr>
              <a:t>alias</a:t>
            </a:r>
            <a:r>
              <a:rPr lang="en-US" dirty="0"/>
              <a:t> of interface{}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ways equivalent to interface{}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in Go can be thought of as any, which contains a </a:t>
            </a:r>
            <a:r>
              <a:rPr lang="en-US" dirty="0">
                <a:highlight>
                  <a:srgbClr val="FFFF00"/>
                </a:highlight>
              </a:rPr>
              <a:t>specific type and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09691-4A41-C3F4-8AF5-69B8BA0F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3001632"/>
            <a:ext cx="7429612" cy="983960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20A12-67D5-F755-A445-A439C314DF14}"/>
              </a:ext>
            </a:extLst>
          </p:cNvPr>
          <p:cNvSpPr/>
          <p:nvPr/>
        </p:nvSpPr>
        <p:spPr>
          <a:xfrm>
            <a:off x="6536211" y="3810080"/>
            <a:ext cx="1792780" cy="9599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222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3274B-CC56-F081-4B08-03203F0E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978235"/>
            <a:ext cx="4741261" cy="2974556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FF321A8-8226-6DB3-75D7-483531804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7" t="-678" b="92865"/>
          <a:stretch/>
        </p:blipFill>
        <p:spPr>
          <a:xfrm>
            <a:off x="6438899" y="630613"/>
            <a:ext cx="4334820" cy="445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D2F35-108F-5C1F-6313-E89FAFA2D6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1"/>
          <a:stretch/>
        </p:blipFill>
        <p:spPr>
          <a:xfrm>
            <a:off x="6432034" y="1076325"/>
            <a:ext cx="4334820" cy="4865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CF47E5-59A8-4A85-3CB0-487C1F055A6C}"/>
              </a:ext>
            </a:extLst>
          </p:cNvPr>
          <p:cNvSpPr/>
          <p:nvPr/>
        </p:nvSpPr>
        <p:spPr>
          <a:xfrm>
            <a:off x="6575967" y="4952791"/>
            <a:ext cx="938016" cy="16586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045CC-F3F5-9B35-2665-7531867285A6}"/>
              </a:ext>
            </a:extLst>
          </p:cNvPr>
          <p:cNvSpPr/>
          <p:nvPr/>
        </p:nvSpPr>
        <p:spPr>
          <a:xfrm>
            <a:off x="4010219" y="3614594"/>
            <a:ext cx="787249" cy="14321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B7D57-C32D-FE18-686E-188FC3CF4236}"/>
              </a:ext>
            </a:extLst>
          </p:cNvPr>
          <p:cNvSpPr/>
          <p:nvPr/>
        </p:nvSpPr>
        <p:spPr>
          <a:xfrm>
            <a:off x="839787" y="3827537"/>
            <a:ext cx="2304245" cy="19331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0061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0661"/>
              </p:ext>
            </p:extLst>
          </p:nvPr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85641"/>
              </p:ext>
            </p:extLst>
          </p:nvPr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41520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Built-in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696201" y="2415209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Evaluated at runtime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7623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8" y="3269779"/>
            <a:ext cx="730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Variadic variables</a:t>
            </a:r>
          </a:p>
        </p:txBody>
      </p:sp>
    </p:spTree>
    <p:extLst>
      <p:ext uri="{BB962C8B-B14F-4D97-AF65-F5344CB8AC3E}">
        <p14:creationId xmlns:p14="http://schemas.microsoft.com/office/powerpoint/2010/main" val="439947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44148" y="2423207"/>
            <a:ext cx="3556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Variadic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Denoted by ellipsis `</a:t>
            </a:r>
            <a:r>
              <a:rPr lang="en-US" b="1" dirty="0">
                <a:highlight>
                  <a:srgbClr val="FFFF00"/>
                </a:highlight>
              </a:rPr>
              <a:t>…</a:t>
            </a:r>
            <a:r>
              <a:rPr lang="en-US" b="1" dirty="0"/>
              <a:t>`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pass arguments to a variadic parameter, they are automatically converted into a </a:t>
            </a:r>
            <a:r>
              <a:rPr lang="en-US" dirty="0">
                <a:highlight>
                  <a:srgbClr val="FFFF00"/>
                </a:highlight>
              </a:rPr>
              <a:t>slice of the specified type </a:t>
            </a:r>
            <a:r>
              <a:rPr lang="en-US" dirty="0"/>
              <a:t>within the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9F46E-6390-4B49-4927-66E66F570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"/>
          <a:stretch/>
        </p:blipFill>
        <p:spPr>
          <a:xfrm>
            <a:off x="4691063" y="1190743"/>
            <a:ext cx="6946900" cy="4635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0F06F8-8BCA-06D9-03D3-6BBE698A03B5}"/>
              </a:ext>
            </a:extLst>
          </p:cNvPr>
          <p:cNvSpPr/>
          <p:nvPr/>
        </p:nvSpPr>
        <p:spPr>
          <a:xfrm flipV="1">
            <a:off x="7956509" y="4885150"/>
            <a:ext cx="1538219" cy="19710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56A0A-0660-9338-11DD-A335C6522216}"/>
              </a:ext>
            </a:extLst>
          </p:cNvPr>
          <p:cNvSpPr/>
          <p:nvPr/>
        </p:nvSpPr>
        <p:spPr>
          <a:xfrm>
            <a:off x="6631970" y="1200137"/>
            <a:ext cx="720808" cy="24035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1588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23642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34680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Return Values</a:t>
            </a:r>
          </a:p>
        </p:txBody>
      </p:sp>
    </p:spTree>
    <p:extLst>
      <p:ext uri="{BB962C8B-B14F-4D97-AF65-F5344CB8AC3E}">
        <p14:creationId xmlns:p14="http://schemas.microsoft.com/office/powerpoint/2010/main" val="425977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063" y="2727413"/>
            <a:ext cx="6163577" cy="1529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1CBA7C-3ED8-D3A7-F739-1374682A00D5}"/>
              </a:ext>
            </a:extLst>
          </p:cNvPr>
          <p:cNvSpPr/>
          <p:nvPr/>
        </p:nvSpPr>
        <p:spPr>
          <a:xfrm>
            <a:off x="8655348" y="2738576"/>
            <a:ext cx="1931772" cy="202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4BD38-B05C-80C6-6F3B-6D7E90437E74}"/>
              </a:ext>
            </a:extLst>
          </p:cNvPr>
          <p:cNvSpPr txBox="1"/>
          <p:nvPr/>
        </p:nvSpPr>
        <p:spPr>
          <a:xfrm>
            <a:off x="752387" y="2657367"/>
            <a:ext cx="3702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 Values: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                           (type 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err                        (type error)</a:t>
            </a:r>
          </a:p>
        </p:txBody>
      </p:sp>
    </p:spTree>
    <p:extLst>
      <p:ext uri="{BB962C8B-B14F-4D97-AF65-F5344CB8AC3E}">
        <p14:creationId xmlns:p14="http://schemas.microsoft.com/office/powerpoint/2010/main" val="1030407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28730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400912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142762"/>
            <a:ext cx="3495116" cy="230832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What is the returned p from newPrinter()? 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w.Write()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6309B-DDF2-0807-8DDE-49C1533F7B22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DEB32A-3160-9219-0AC8-7D7E8496DD94}"/>
              </a:ext>
            </a:extLst>
          </p:cNvPr>
          <p:cNvCxnSpPr/>
          <p:nvPr/>
        </p:nvCxnSpPr>
        <p:spPr>
          <a:xfrm>
            <a:off x="375895" y="2860501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042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What is the returned p from newPrinter()? </a:t>
            </a:r>
          </a:p>
        </p:txBody>
      </p:sp>
    </p:spTree>
    <p:extLst>
      <p:ext uri="{BB962C8B-B14F-4D97-AF65-F5344CB8AC3E}">
        <p14:creationId xmlns:p14="http://schemas.microsoft.com/office/powerpoint/2010/main" val="99946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71267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82305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 newPrinter() *pp</a:t>
            </a:r>
          </a:p>
        </p:txBody>
      </p:sp>
    </p:spTree>
    <p:extLst>
      <p:ext uri="{BB962C8B-B14F-4D97-AF65-F5344CB8AC3E}">
        <p14:creationId xmlns:p14="http://schemas.microsoft.com/office/powerpoint/2010/main" val="171794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682033"/>
            <a:ext cx="3495116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func newPrinter() *pp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Returns a type *pp</a:t>
            </a:r>
          </a:p>
          <a:p>
            <a:pPr marL="342900" indent="-342900">
              <a:buAutoNum type="arabicPeriod"/>
            </a:pPr>
            <a:r>
              <a:rPr lang="en-TW" dirty="0"/>
              <a:t>ppFree.Get().(*pp)</a:t>
            </a:r>
          </a:p>
          <a:p>
            <a:pPr marL="342900" indent="-342900">
              <a:buAutoNum type="arabicPeriod"/>
            </a:pPr>
            <a:r>
              <a:rPr lang="en-US" dirty="0"/>
              <a:t>p.fmt.init(&amp;p.buf)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39F23-D4D4-04D7-794F-24AF2CC69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/>
          <a:stretch/>
        </p:blipFill>
        <p:spPr>
          <a:xfrm>
            <a:off x="4691063" y="2566401"/>
            <a:ext cx="6125218" cy="1798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341E3E-7803-301D-D99E-ED5C2E78963B}"/>
              </a:ext>
            </a:extLst>
          </p:cNvPr>
          <p:cNvSpPr/>
          <p:nvPr/>
        </p:nvSpPr>
        <p:spPr>
          <a:xfrm>
            <a:off x="4870803" y="2959436"/>
            <a:ext cx="2526783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070C0-E8B9-C7C3-8187-1A89E63485DB}"/>
              </a:ext>
            </a:extLst>
          </p:cNvPr>
          <p:cNvSpPr/>
          <p:nvPr/>
        </p:nvSpPr>
        <p:spPr>
          <a:xfrm>
            <a:off x="4832608" y="3753634"/>
            <a:ext cx="1843765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BBEA7-71A6-8BC2-AB39-D8C4BFBD8EAE}"/>
              </a:ext>
            </a:extLst>
          </p:cNvPr>
          <p:cNvSpPr/>
          <p:nvPr/>
        </p:nvSpPr>
        <p:spPr>
          <a:xfrm>
            <a:off x="6388540" y="2774839"/>
            <a:ext cx="388041" cy="1845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B4664-73BD-1A46-CBE2-0A24E76C4079}"/>
              </a:ext>
            </a:extLst>
          </p:cNvPr>
          <p:cNvSpPr/>
          <p:nvPr/>
        </p:nvSpPr>
        <p:spPr>
          <a:xfrm>
            <a:off x="6981910" y="2570582"/>
            <a:ext cx="3698789" cy="18459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7553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type *pp</a:t>
            </a:r>
          </a:p>
        </p:txBody>
      </p:sp>
    </p:spTree>
    <p:extLst>
      <p:ext uri="{BB962C8B-B14F-4D97-AF65-F5344CB8AC3E}">
        <p14:creationId xmlns:p14="http://schemas.microsoft.com/office/powerpoint/2010/main" val="205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5608" y="1048680"/>
            <a:ext cx="3797342" cy="480131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pp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A stored printer state </a:t>
            </a:r>
            <a:r>
              <a:rPr lang="en-TW" dirty="0">
                <a:highlight>
                  <a:srgbClr val="FFFF00"/>
                </a:highlight>
              </a:rPr>
              <a:t>reused</a:t>
            </a:r>
            <a:r>
              <a:rPr lang="en-TW" dirty="0"/>
              <a:t> with </a:t>
            </a:r>
            <a:r>
              <a:rPr lang="en-TW" b="1" dirty="0"/>
              <a:t>sync.Pool.</a:t>
            </a:r>
          </a:p>
          <a:p>
            <a:pPr marL="342900" indent="-342900">
              <a:buAutoNum type="arabicPeriod"/>
            </a:pPr>
            <a:r>
              <a:rPr lang="en-TW" dirty="0"/>
              <a:t>Is a struct that is initialized with newPrinter, which is fetched from the pre-created pool ppFree or create when needed. </a:t>
            </a:r>
            <a:r>
              <a:rPr lang="en-TW" dirty="0">
                <a:highlight>
                  <a:srgbClr val="FFFF00"/>
                </a:highlight>
              </a:rPr>
              <a:t>Will be recycled after calling pp.Free()</a:t>
            </a:r>
          </a:p>
          <a:p>
            <a:pPr marL="342900" indent="-342900">
              <a:buAutoNum type="arabicPeriod"/>
            </a:pPr>
            <a:r>
              <a:rPr lang="en-TW" dirty="0"/>
              <a:t>Field </a:t>
            </a:r>
            <a:r>
              <a:rPr lang="en-TW" b="1" dirty="0"/>
              <a:t>buf</a:t>
            </a:r>
            <a:r>
              <a:rPr lang="en-TW" dirty="0"/>
              <a:t> (type buffer) is a buffer that holds </a:t>
            </a:r>
            <a:r>
              <a:rPr lang="en-TW" dirty="0">
                <a:highlight>
                  <a:srgbClr val="FFFF00"/>
                </a:highlight>
              </a:rPr>
              <a:t>[]byte</a:t>
            </a:r>
            <a:r>
              <a:rPr lang="en-TW" dirty="0"/>
              <a:t>      </a:t>
            </a:r>
          </a:p>
          <a:p>
            <a:pPr marL="342900" indent="-342900">
              <a:buAutoNum type="arabicPeriod"/>
            </a:pPr>
            <a:r>
              <a:rPr lang="en-US" dirty="0"/>
              <a:t>Field</a:t>
            </a:r>
            <a:r>
              <a:rPr lang="en-US" b="1" dirty="0"/>
              <a:t> arg</a:t>
            </a:r>
            <a:r>
              <a:rPr lang="en-US" dirty="0"/>
              <a:t> (type any) </a:t>
            </a:r>
            <a:r>
              <a:rPr lang="en-US" dirty="0">
                <a:highlight>
                  <a:srgbClr val="FFFF00"/>
                </a:highlight>
              </a:rPr>
              <a:t>holds</a:t>
            </a:r>
            <a:r>
              <a:rPr lang="en-US" dirty="0"/>
              <a:t> the value passed in</a:t>
            </a:r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Field</a:t>
            </a:r>
            <a:r>
              <a:rPr lang="en-US" b="1" dirty="0"/>
              <a:t> value</a:t>
            </a:r>
            <a:r>
              <a:rPr lang="en-US" dirty="0"/>
              <a:t> (type reflect.Value) is used when type is unknown</a:t>
            </a:r>
          </a:p>
          <a:p>
            <a:pPr marL="342900" indent="-342900">
              <a:buAutoNum type="arabicPeriod"/>
            </a:pPr>
            <a:r>
              <a:rPr lang="en-US" dirty="0"/>
              <a:t>Field </a:t>
            </a:r>
            <a:r>
              <a:rPr lang="en-US" b="1" dirty="0"/>
              <a:t>fmt</a:t>
            </a:r>
            <a:r>
              <a:rPr lang="en-US" dirty="0"/>
              <a:t> (type fmt) is an </a:t>
            </a:r>
            <a:r>
              <a:rPr lang="en-US" dirty="0">
                <a:highlight>
                  <a:srgbClr val="FFFF00"/>
                </a:highlight>
              </a:rPr>
              <a:t>ultimate formatter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C644B-F15D-555B-8A24-4FB9A1CA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69" y="1661534"/>
            <a:ext cx="6285854" cy="362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2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type buffer</a:t>
            </a:r>
            <a:r>
              <a:rPr lang="en-TW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9237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36558" y="24331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buffer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Light weight buffer(</a:t>
            </a:r>
            <a:r>
              <a:rPr lang="en-US" dirty="0">
                <a:highlight>
                  <a:srgbClr val="FFFF00"/>
                </a:highlight>
              </a:rPr>
              <a:t>byte slice</a:t>
            </a:r>
            <a:r>
              <a:rPr lang="en-US" dirty="0"/>
              <a:t>) with only 4 methods</a:t>
            </a:r>
          </a:p>
          <a:p>
            <a:pPr marL="342900" indent="-342900">
              <a:buAutoNum type="arabicPeriod"/>
            </a:pPr>
            <a:r>
              <a:rPr lang="en-US" dirty="0"/>
              <a:t>A byte slice that stores the done(formatted) result</a:t>
            </a:r>
          </a:p>
          <a:p>
            <a:pPr marL="342900" indent="-342900">
              <a:buAutoNum type="arabicPeriod"/>
            </a:pPr>
            <a:r>
              <a:rPr lang="en-US" dirty="0"/>
              <a:t>The result is written to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7091A-761F-DB9F-927A-8CEB1BD6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821281"/>
            <a:ext cx="6600825" cy="3358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10FB89-0D7C-27EF-2EF2-98944F0862DE}"/>
              </a:ext>
            </a:extLst>
          </p:cNvPr>
          <p:cNvSpPr/>
          <p:nvPr/>
        </p:nvSpPr>
        <p:spPr>
          <a:xfrm>
            <a:off x="9052011" y="1821282"/>
            <a:ext cx="2111290" cy="15039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6159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type fmt</a:t>
            </a:r>
            <a:r>
              <a:rPr lang="en-TW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757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5608" y="2145863"/>
            <a:ext cx="3495116" cy="286232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fmt</a:t>
            </a:r>
            <a:endParaRPr lang="en-TW" b="1" dirty="0"/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Another struct within package fmt</a:t>
            </a:r>
          </a:p>
          <a:p>
            <a:pPr marL="342900" indent="-342900">
              <a:buAutoNum type="arabicPeriod"/>
            </a:pPr>
            <a:r>
              <a:rPr lang="en-TW" dirty="0"/>
              <a:t>A raw formatter</a:t>
            </a:r>
          </a:p>
          <a:p>
            <a:pPr marL="342900" indent="-342900">
              <a:buAutoNum type="arabicPeriod"/>
            </a:pPr>
            <a:r>
              <a:rPr lang="en-TW" dirty="0"/>
              <a:t>Field buf is a type *buffer</a:t>
            </a:r>
          </a:p>
          <a:p>
            <a:pPr marL="342900" indent="-342900">
              <a:buAutoNum type="arabicPeriod"/>
            </a:pPr>
            <a:r>
              <a:rPr lang="en-TW" dirty="0"/>
              <a:t>Prints into a buffer, which must be set up separately</a:t>
            </a:r>
          </a:p>
          <a:p>
            <a:pPr marL="342900" indent="-342900">
              <a:buAutoNum type="arabicPeriod"/>
            </a:pPr>
            <a:endParaRPr lang="en-TW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9D0D5-7B0D-B752-C563-286ADBD8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2487908"/>
            <a:ext cx="5089525" cy="20687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0BC678-4257-D69D-1181-81A67E885477}"/>
              </a:ext>
            </a:extLst>
          </p:cNvPr>
          <p:cNvSpPr/>
          <p:nvPr/>
        </p:nvSpPr>
        <p:spPr>
          <a:xfrm>
            <a:off x="4784811" y="2916657"/>
            <a:ext cx="977814" cy="15039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684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88ACD-183D-F800-A69E-45A5E5EE57B2}"/>
              </a:ext>
            </a:extLst>
          </p:cNvPr>
          <p:cNvSpPr txBox="1"/>
          <p:nvPr/>
        </p:nvSpPr>
        <p:spPr>
          <a:xfrm>
            <a:off x="751114" y="3248217"/>
            <a:ext cx="19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Well, Hello World!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940B22-C22B-B9DA-9AC0-DEFBAFD91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3"/>
          <a:stretch/>
        </p:blipFill>
        <p:spPr>
          <a:xfrm>
            <a:off x="4697834" y="2279650"/>
            <a:ext cx="4257397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4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0599" y="2690336"/>
            <a:ext cx="3495116" cy="147732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 </a:t>
            </a:r>
            <a:r>
              <a:rPr lang="en-US" b="1" dirty="0"/>
              <a:t>buf</a:t>
            </a:r>
            <a:r>
              <a:rPr lang="en-US" dirty="0"/>
              <a:t> is set up together(by passing the </a:t>
            </a:r>
            <a:r>
              <a:rPr lang="en-US" b="1" dirty="0"/>
              <a:t>address of p.buf</a:t>
            </a:r>
            <a:r>
              <a:rPr lang="en-US" dirty="0"/>
              <a:t>) when  calling newPrinter()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p and p.fmt </a:t>
            </a:r>
            <a:r>
              <a:rPr lang="en-US" b="1" dirty="0"/>
              <a:t>shares</a:t>
            </a:r>
            <a:r>
              <a:rPr lang="en-US" dirty="0"/>
              <a:t> &amp;p.buf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DADF01-FA81-398A-26F5-4DA673EC4EFD}"/>
              </a:ext>
            </a:extLst>
          </p:cNvPr>
          <p:cNvGrpSpPr/>
          <p:nvPr/>
        </p:nvGrpSpPr>
        <p:grpSpPr>
          <a:xfrm>
            <a:off x="4691063" y="2118726"/>
            <a:ext cx="6125218" cy="1798224"/>
            <a:chOff x="4691063" y="2566401"/>
            <a:chExt cx="6125218" cy="17982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F39F23-D4D4-04D7-794F-24AF2CC69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3"/>
            <a:stretch/>
          </p:blipFill>
          <p:spPr>
            <a:xfrm>
              <a:off x="4691063" y="2566401"/>
              <a:ext cx="6125218" cy="179822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A3B170-8323-5924-B230-B22C6E53B8CC}"/>
                </a:ext>
              </a:extLst>
            </p:cNvPr>
            <p:cNvSpPr/>
            <p:nvPr/>
          </p:nvSpPr>
          <p:spPr>
            <a:xfrm>
              <a:off x="4870804" y="3724276"/>
              <a:ext cx="1806222" cy="2136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1EA4EFD-587B-3C4B-4F2E-0EA68EDA4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44"/>
          <a:stretch/>
        </p:blipFill>
        <p:spPr>
          <a:xfrm>
            <a:off x="4691063" y="4178299"/>
            <a:ext cx="3443287" cy="803275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8555A87-1142-B066-6AFD-E22A4A26E1ED}"/>
              </a:ext>
            </a:extLst>
          </p:cNvPr>
          <p:cNvCxnSpPr>
            <a:stCxn id="6" idx="1"/>
            <a:endCxn id="4" idx="2"/>
          </p:cNvCxnSpPr>
          <p:nvPr/>
        </p:nvCxnSpPr>
        <p:spPr>
          <a:xfrm rot="10800000">
            <a:off x="2498157" y="4167665"/>
            <a:ext cx="2192906" cy="412273"/>
          </a:xfrm>
          <a:prstGeom prst="curvedConnector2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39D7F2-5645-440A-DACC-026516C79BC3}"/>
              </a:ext>
            </a:extLst>
          </p:cNvPr>
          <p:cNvSpPr txBox="1"/>
          <p:nvPr/>
        </p:nvSpPr>
        <p:spPr>
          <a:xfrm>
            <a:off x="1446821" y="4658408"/>
            <a:ext cx="310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The printer shares the storage with the printer engine!</a:t>
            </a:r>
          </a:p>
        </p:txBody>
      </p:sp>
    </p:spTree>
    <p:extLst>
      <p:ext uri="{BB962C8B-B14F-4D97-AF65-F5344CB8AC3E}">
        <p14:creationId xmlns:p14="http://schemas.microsoft.com/office/powerpoint/2010/main" val="144156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272191-1045-2E5F-61DD-0619B07A3A33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34680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ppFree(type sync.Pool)</a:t>
            </a:r>
          </a:p>
        </p:txBody>
      </p:sp>
    </p:spTree>
    <p:extLst>
      <p:ext uri="{BB962C8B-B14F-4D97-AF65-F5344CB8AC3E}">
        <p14:creationId xmlns:p14="http://schemas.microsoft.com/office/powerpoint/2010/main" val="1845606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815F3-B351-3D55-0D17-4CE5B5A69C1E}"/>
              </a:ext>
            </a:extLst>
          </p:cNvPr>
          <p:cNvSpPr txBox="1"/>
          <p:nvPr/>
        </p:nvSpPr>
        <p:spPr>
          <a:xfrm>
            <a:off x="754063" y="1867726"/>
            <a:ext cx="3785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sync.Pool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Allocate a memory for storing one single unit, mostly in </a:t>
            </a:r>
            <a:r>
              <a:rPr lang="en-US" dirty="0">
                <a:highlight>
                  <a:srgbClr val="FFFF00"/>
                </a:highlight>
              </a:rPr>
              <a:t>pointer</a:t>
            </a:r>
            <a:r>
              <a:rPr lang="en-US" dirty="0"/>
              <a:t> form.</a:t>
            </a:r>
          </a:p>
          <a:p>
            <a:pPr marL="342900" indent="-342900">
              <a:buAutoNum type="arabicPeriod"/>
            </a:pPr>
            <a:r>
              <a:rPr lang="en-US" dirty="0"/>
              <a:t>Used when frequently </a:t>
            </a:r>
            <a:r>
              <a:rPr lang="en-US" dirty="0">
                <a:highlight>
                  <a:srgbClr val="FFFF00"/>
                </a:highlight>
              </a:rPr>
              <a:t>recreating</a:t>
            </a:r>
            <a:r>
              <a:rPr lang="en-US" dirty="0"/>
              <a:t> an object. (Lift the burden from the garbage collector)</a:t>
            </a:r>
          </a:p>
          <a:p>
            <a:pPr marL="342900" indent="-342900">
              <a:buAutoNum type="arabicPeriod"/>
            </a:pPr>
            <a:r>
              <a:rPr lang="en-US" dirty="0"/>
              <a:t>We can see that New() is its’ only field, which is a function type, </a:t>
            </a:r>
            <a:r>
              <a:rPr lang="en-US" dirty="0">
                <a:highlight>
                  <a:srgbClr val="FFFF00"/>
                </a:highlight>
              </a:rPr>
              <a:t>API for user to call when there’s nothing in the pool.</a:t>
            </a:r>
          </a:p>
          <a:p>
            <a:endParaRPr lang="en-TW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B5624-A04A-5727-A37A-6C2A199C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8" y="2232024"/>
            <a:ext cx="7146760" cy="2568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00484F-887E-489B-EA07-C981C959E78D}"/>
              </a:ext>
            </a:extLst>
          </p:cNvPr>
          <p:cNvSpPr/>
          <p:nvPr/>
        </p:nvSpPr>
        <p:spPr>
          <a:xfrm>
            <a:off x="6096000" y="4201228"/>
            <a:ext cx="2972844" cy="951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96874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815F3-B351-3D55-0D17-4CE5B5A69C1E}"/>
              </a:ext>
            </a:extLst>
          </p:cNvPr>
          <p:cNvSpPr txBox="1"/>
          <p:nvPr/>
        </p:nvSpPr>
        <p:spPr>
          <a:xfrm>
            <a:off x="738659" y="2681799"/>
            <a:ext cx="3385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ppFree is a global variable allocated at startup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Uses </a:t>
            </a:r>
            <a:r>
              <a:rPr lang="en-TW" b="1" dirty="0"/>
              <a:t>new() </a:t>
            </a:r>
            <a:r>
              <a:rPr lang="en-TW" dirty="0"/>
              <a:t>as </a:t>
            </a:r>
            <a:r>
              <a:rPr lang="en-TW" b="1" dirty="0"/>
              <a:t>malloc</a:t>
            </a:r>
            <a:r>
              <a:rPr lang="en-TW" dirty="0"/>
              <a:t> for allocating </a:t>
            </a:r>
            <a:r>
              <a:rPr lang="en-TW" dirty="0">
                <a:highlight>
                  <a:srgbClr val="FFFF00"/>
                </a:highlight>
              </a:rPr>
              <a:t>struct address memories</a:t>
            </a:r>
            <a:r>
              <a:rPr lang="en-TW" dirty="0"/>
              <a:t>.(Which initializes all the fields with it’s zero value)</a:t>
            </a:r>
            <a:endParaRPr lang="en-TW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C5431-3852-CC9C-E175-CC386F1D8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3046413"/>
            <a:ext cx="4075289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8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28D46-EC3E-AEC3-3C7F-7E10D63CF730}"/>
              </a:ext>
            </a:extLst>
          </p:cNvPr>
          <p:cNvSpPr txBox="1"/>
          <p:nvPr/>
        </p:nvSpPr>
        <p:spPr>
          <a:xfrm>
            <a:off x="738659" y="2412603"/>
            <a:ext cx="3385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sync.Pool methods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Get() returns the result calling p.New() when there’s nothing in the pool.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Put() </a:t>
            </a:r>
            <a:r>
              <a:rPr lang="en-TW" dirty="0">
                <a:highlight>
                  <a:srgbClr val="FFFF00"/>
                </a:highlight>
              </a:rPr>
              <a:t>puts back</a:t>
            </a:r>
            <a:r>
              <a:rPr lang="en-TW" dirty="0"/>
              <a:t> the used x(which is what we fetched from the pool)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1406B-5A95-8436-3257-CA0F5F43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106612"/>
            <a:ext cx="6880849" cy="2740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9C5756-9952-D9EF-A4AD-A33B9E7B0DED}"/>
              </a:ext>
            </a:extLst>
          </p:cNvPr>
          <p:cNvSpPr/>
          <p:nvPr/>
        </p:nvSpPr>
        <p:spPr>
          <a:xfrm>
            <a:off x="4691062" y="3579291"/>
            <a:ext cx="5217025" cy="14093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52DEB-CD4A-AB31-C824-2A9DBC0D4622}"/>
              </a:ext>
            </a:extLst>
          </p:cNvPr>
          <p:cNvSpPr/>
          <p:nvPr/>
        </p:nvSpPr>
        <p:spPr>
          <a:xfrm>
            <a:off x="7135727" y="2867395"/>
            <a:ext cx="2935200" cy="14093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3759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4064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37F25-614F-1D23-762B-7C0418904C26}"/>
              </a:ext>
            </a:extLst>
          </p:cNvPr>
          <p:cNvCxnSpPr/>
          <p:nvPr/>
        </p:nvCxnSpPr>
        <p:spPr>
          <a:xfrm>
            <a:off x="375895" y="4242993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DE0325-78F3-2274-EB54-E644E48250BC}"/>
              </a:ext>
            </a:extLst>
          </p:cNvPr>
          <p:cNvSpPr txBox="1"/>
          <p:nvPr/>
        </p:nvSpPr>
        <p:spPr>
          <a:xfrm>
            <a:off x="2389449" y="293000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printer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9445A-A205-0C22-35E0-3E2FEF7DEDAD}"/>
              </a:ext>
            </a:extLst>
          </p:cNvPr>
          <p:cNvSpPr txBox="1"/>
          <p:nvPr/>
        </p:nvSpPr>
        <p:spPr>
          <a:xfrm>
            <a:off x="3528238" y="4404457"/>
            <a:ext cx="232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storage. So in all w.Write() is the literal printing action, which from the storage p.buf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BA718A5-109B-DA9D-3652-70A85618691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569918" y="3952875"/>
            <a:ext cx="1121925" cy="451582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325768-C6BF-F68E-F24F-B85E20289EFC}"/>
              </a:ext>
            </a:extLst>
          </p:cNvPr>
          <p:cNvCxnSpPr>
            <a:cxnSpLocks/>
          </p:cNvCxnSpPr>
          <p:nvPr/>
        </p:nvCxnSpPr>
        <p:spPr>
          <a:xfrm>
            <a:off x="747370" y="3686175"/>
            <a:ext cx="30245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4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28EAA9-3D5D-384D-6998-E85FA977560D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64630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p.Free()?</a:t>
            </a:r>
          </a:p>
        </p:txBody>
      </p:sp>
    </p:spTree>
    <p:extLst>
      <p:ext uri="{BB962C8B-B14F-4D97-AF65-F5344CB8AC3E}">
        <p14:creationId xmlns:p14="http://schemas.microsoft.com/office/powerpoint/2010/main" val="14602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28D46-EC3E-AEC3-3C7F-7E10D63CF730}"/>
              </a:ext>
            </a:extLst>
          </p:cNvPr>
          <p:cNvSpPr txBox="1"/>
          <p:nvPr/>
        </p:nvSpPr>
        <p:spPr>
          <a:xfrm>
            <a:off x="738659" y="1870239"/>
            <a:ext cx="33856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pp.Free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Resets: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/>
              <a:t>buf</a:t>
            </a:r>
            <a:r>
              <a:rPr lang="en-US" dirty="0"/>
              <a:t> size is valid, set buf to an empty byte slice, else set to nil.</a:t>
            </a:r>
            <a:endParaRPr lang="en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b="1" dirty="0"/>
              <a:t>p.arg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b="1" dirty="0"/>
              <a:t>p.value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TW" dirty="0"/>
              <a:t>Set </a:t>
            </a:r>
            <a:r>
              <a:rPr lang="en-TW" b="1" dirty="0"/>
              <a:t>wrappedErrs</a:t>
            </a:r>
            <a:r>
              <a:rPr lang="en-TW" dirty="0"/>
              <a:t> to empty slice.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After reset, call sync.Pool method </a:t>
            </a:r>
            <a:r>
              <a:rPr lang="en-TW" b="1" dirty="0"/>
              <a:t>ppFree.Put() </a:t>
            </a:r>
            <a:r>
              <a:rPr lang="en-TW" dirty="0"/>
              <a:t>putting p back to </a:t>
            </a:r>
            <a:r>
              <a:rPr lang="en-TW" b="1" dirty="0"/>
              <a:t>ppFree</a:t>
            </a:r>
            <a:r>
              <a:rPr lang="en-TW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CC933-08CC-5779-96A9-EE683C6F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22" y="1887708"/>
            <a:ext cx="5397500" cy="3234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EE3B1-9307-C5E4-6871-377478232595}"/>
              </a:ext>
            </a:extLst>
          </p:cNvPr>
          <p:cNvSpPr/>
          <p:nvPr/>
        </p:nvSpPr>
        <p:spPr>
          <a:xfrm>
            <a:off x="4813385" y="4838700"/>
            <a:ext cx="977815" cy="133350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01212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381409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/>
              <a:t>p.free()?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50858-14CD-AC46-9356-718D6D68FA16}"/>
              </a:ext>
            </a:extLst>
          </p:cNvPr>
          <p:cNvCxnSpPr>
            <a:cxnSpLocks/>
          </p:cNvCxnSpPr>
          <p:nvPr/>
        </p:nvCxnSpPr>
        <p:spPr>
          <a:xfrm>
            <a:off x="747370" y="3686175"/>
            <a:ext cx="30245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DE0325-78F3-2274-EB54-E644E48250BC}"/>
              </a:ext>
            </a:extLst>
          </p:cNvPr>
          <p:cNvSpPr txBox="1"/>
          <p:nvPr/>
        </p:nvSpPr>
        <p:spPr>
          <a:xfrm>
            <a:off x="2389449" y="293000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printer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BF31D-72C7-8F20-7B0C-FBFC185D8781}"/>
              </a:ext>
            </a:extLst>
          </p:cNvPr>
          <p:cNvSpPr txBox="1"/>
          <p:nvPr/>
        </p:nvSpPr>
        <p:spPr>
          <a:xfrm>
            <a:off x="3528238" y="4404457"/>
            <a:ext cx="232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storage. So in all w.Write() is the literal printing action, which from the storage p.buf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FABB9C-9A03-300A-575D-9A6F27716E98}"/>
              </a:ext>
            </a:extLst>
          </p:cNvPr>
          <p:cNvCxnSpPr>
            <a:cxnSpLocks/>
          </p:cNvCxnSpPr>
          <p:nvPr/>
        </p:nvCxnSpPr>
        <p:spPr>
          <a:xfrm>
            <a:off x="747370" y="4227205"/>
            <a:ext cx="1319425" cy="157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C3E9EB-2E10-7F7C-679D-0A55AA7B5AB3}"/>
              </a:ext>
            </a:extLst>
          </p:cNvPr>
          <p:cNvSpPr txBox="1"/>
          <p:nvPr/>
        </p:nvSpPr>
        <p:spPr>
          <a:xfrm>
            <a:off x="784949" y="4371101"/>
            <a:ext cx="2668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C000"/>
                </a:solidFill>
              </a:rPr>
              <a:t>Ans: A cleaning mechanism which cleans the storage, clears all status(flags) and put the printer back onto the shelf(sync.Pool), waiting for the next call of newPrinter().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AD38CFC-EAB9-F0EB-0410-CA0A06000B39}"/>
              </a:ext>
            </a:extLst>
          </p:cNvPr>
          <p:cNvCxnSpPr>
            <a:cxnSpLocks/>
          </p:cNvCxnSpPr>
          <p:nvPr/>
        </p:nvCxnSpPr>
        <p:spPr>
          <a:xfrm>
            <a:off x="3569918" y="3952875"/>
            <a:ext cx="1121925" cy="451582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64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38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Half-way walkthrough</a:t>
            </a:r>
          </a:p>
        </p:txBody>
      </p:sp>
    </p:spTree>
    <p:extLst>
      <p:ext uri="{BB962C8B-B14F-4D97-AF65-F5344CB8AC3E}">
        <p14:creationId xmlns:p14="http://schemas.microsoft.com/office/powerpoint/2010/main" val="72086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25E979-4932-4105-BC66-C9E7D203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5153025" y="57150"/>
            <a:ext cx="6661190" cy="6692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20BC7-FF05-8680-3FCB-B1EF5710F9E8}"/>
              </a:ext>
            </a:extLst>
          </p:cNvPr>
          <p:cNvSpPr txBox="1"/>
          <p:nvPr/>
        </p:nvSpPr>
        <p:spPr>
          <a:xfrm>
            <a:off x="751114" y="3248217"/>
            <a:ext cx="312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Think for a moment,            what are the printing results?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1344BE-05B0-7910-AB21-FFF6614C8DB1}"/>
              </a:ext>
            </a:extLst>
          </p:cNvPr>
          <p:cNvGrpSpPr/>
          <p:nvPr/>
        </p:nvGrpSpPr>
        <p:grpSpPr>
          <a:xfrm>
            <a:off x="6819901" y="2055259"/>
            <a:ext cx="2745261" cy="4384842"/>
            <a:chOff x="6045665" y="2055259"/>
            <a:chExt cx="3062208" cy="43848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73CC16-06DE-192B-1655-A0A958F987CE}"/>
                </a:ext>
              </a:extLst>
            </p:cNvPr>
            <p:cNvSpPr/>
            <p:nvPr/>
          </p:nvSpPr>
          <p:spPr>
            <a:xfrm>
              <a:off x="6045665" y="2371440"/>
              <a:ext cx="3062208" cy="40686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CF7819-24BB-B06E-CA90-3AEC5633D028}"/>
                </a:ext>
              </a:extLst>
            </p:cNvPr>
            <p:cNvSpPr txBox="1"/>
            <p:nvPr/>
          </p:nvSpPr>
          <p:spPr>
            <a:xfrm>
              <a:off x="7798179" y="2055259"/>
              <a:ext cx="1107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TW" dirty="0">
                  <a:solidFill>
                    <a:srgbClr val="FFC000"/>
                  </a:solidFill>
                </a:rPr>
                <a:t>Content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9719EC-3FD1-D445-4327-063C5285A9F1}"/>
              </a:ext>
            </a:extLst>
          </p:cNvPr>
          <p:cNvGrpSpPr/>
          <p:nvPr/>
        </p:nvGrpSpPr>
        <p:grpSpPr>
          <a:xfrm>
            <a:off x="9568490" y="2057969"/>
            <a:ext cx="2851971" cy="4382131"/>
            <a:chOff x="9123873" y="2057969"/>
            <a:chExt cx="2851971" cy="43821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759EE9-8274-A855-777C-0049ACE9FD8C}"/>
                </a:ext>
              </a:extLst>
            </p:cNvPr>
            <p:cNvSpPr/>
            <p:nvPr/>
          </p:nvSpPr>
          <p:spPr>
            <a:xfrm>
              <a:off x="9222845" y="2371439"/>
              <a:ext cx="2001625" cy="40686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0E9EB-8B36-7A60-6C3C-527984272884}"/>
                </a:ext>
              </a:extLst>
            </p:cNvPr>
            <p:cNvSpPr txBox="1"/>
            <p:nvPr/>
          </p:nvSpPr>
          <p:spPr>
            <a:xfrm>
              <a:off x="9123873" y="2057969"/>
              <a:ext cx="285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dirty="0">
                  <a:solidFill>
                    <a:srgbClr val="FFC000"/>
                  </a:solidFill>
                </a:rPr>
                <a:t>Destination: Terminal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5D7E65-2331-AD48-E8BB-E8B063B666A2}"/>
              </a:ext>
            </a:extLst>
          </p:cNvPr>
          <p:cNvSpPr txBox="1"/>
          <p:nvPr/>
        </p:nvSpPr>
        <p:spPr>
          <a:xfrm>
            <a:off x="10617904" y="2556105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But why?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F3755E-FBBA-C554-8F54-E32C22B04725}"/>
              </a:ext>
            </a:extLst>
          </p:cNvPr>
          <p:cNvSpPr/>
          <p:nvPr/>
        </p:nvSpPr>
        <p:spPr>
          <a:xfrm>
            <a:off x="9572963" y="1892191"/>
            <a:ext cx="2333372" cy="476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083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05668D-F1D4-0367-3FDE-9C3120943677}"/>
              </a:ext>
            </a:extLst>
          </p:cNvPr>
          <p:cNvSpPr/>
          <p:nvPr/>
        </p:nvSpPr>
        <p:spPr>
          <a:xfrm>
            <a:off x="839788" y="3124200"/>
            <a:ext cx="1579564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newPrinter()</a:t>
            </a:r>
            <a:endParaRPr lang="en-TW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53C8DF-9DD3-1C69-EE28-F11F30FD3F95}"/>
              </a:ext>
            </a:extLst>
          </p:cNvPr>
          <p:cNvSpPr/>
          <p:nvPr/>
        </p:nvSpPr>
        <p:spPr>
          <a:xfrm>
            <a:off x="263526" y="767957"/>
            <a:ext cx="4151312" cy="166448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On start up (as long as you import package fmt), create ppFree(type sync.Pool), which have an inner method New(), initializes a pointer to type pp.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E7D69-D7EE-17A4-C748-5DB914BCF95B}"/>
              </a:ext>
            </a:extLst>
          </p:cNvPr>
          <p:cNvSpPr/>
          <p:nvPr/>
        </p:nvSpPr>
        <p:spPr>
          <a:xfrm>
            <a:off x="3017839" y="3124197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 (type pp)</a:t>
            </a:r>
            <a:endParaRPr lang="en-TW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73CF05-7858-F8D3-474B-0E6490AD83FD}"/>
              </a:ext>
            </a:extLst>
          </p:cNvPr>
          <p:cNvCxnSpPr>
            <a:cxnSpLocks/>
          </p:cNvCxnSpPr>
          <p:nvPr/>
        </p:nvCxnSpPr>
        <p:spPr>
          <a:xfrm>
            <a:off x="3738563" y="2432442"/>
            <a:ext cx="0" cy="6917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B32D42-4E3F-3111-0223-A3E6C0F691FD}"/>
              </a:ext>
            </a:extLst>
          </p:cNvPr>
          <p:cNvSpPr/>
          <p:nvPr/>
        </p:nvSpPr>
        <p:spPr>
          <a:xfrm>
            <a:off x="5302251" y="2562225"/>
            <a:ext cx="1809750" cy="18954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p.doPrintln(a)?</a:t>
            </a:r>
            <a:endParaRPr lang="en-TW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C159A7-2A9A-CBE3-552B-70E46FA4530D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4827589" y="3500435"/>
            <a:ext cx="474662" cy="952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B2E002-5A3F-71FB-93A2-CF55C28DC501}"/>
              </a:ext>
            </a:extLst>
          </p:cNvPr>
          <p:cNvGrpSpPr/>
          <p:nvPr/>
        </p:nvGrpSpPr>
        <p:grpSpPr>
          <a:xfrm>
            <a:off x="3017839" y="4208267"/>
            <a:ext cx="1347788" cy="1881776"/>
            <a:chOff x="3248025" y="3989743"/>
            <a:chExt cx="1809751" cy="23539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AA8DC82-D847-E05F-17DD-9C916A6D0081}"/>
                </a:ext>
              </a:extLst>
            </p:cNvPr>
            <p:cNvSpPr/>
            <p:nvPr/>
          </p:nvSpPr>
          <p:spPr>
            <a:xfrm>
              <a:off x="3260726" y="3989743"/>
              <a:ext cx="1797050" cy="43219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fmt (type fmt)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BD30C4-BEEC-586E-FEF8-0A4E961CF07E}"/>
                </a:ext>
              </a:extLst>
            </p:cNvPr>
            <p:cNvGrpSpPr/>
            <p:nvPr/>
          </p:nvGrpSpPr>
          <p:grpSpPr>
            <a:xfrm>
              <a:off x="3248025" y="4205841"/>
              <a:ext cx="1809751" cy="2137832"/>
              <a:chOff x="3248025" y="4205841"/>
              <a:chExt cx="1809751" cy="2137832"/>
            </a:xfrm>
            <a:grpFill/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0680872-BDE0-0BB8-8830-C02BB30FBB7A}"/>
                  </a:ext>
                </a:extLst>
              </p:cNvPr>
              <p:cNvSpPr/>
              <p:nvPr/>
            </p:nvSpPr>
            <p:spPr>
              <a:xfrm>
                <a:off x="3248025" y="4568429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buf( type buffer)</a:t>
                </a:r>
                <a:endParaRPr lang="en-TW" sz="12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D64CFEA-589D-6559-0F00-6138D35FBE68}"/>
                  </a:ext>
                </a:extLst>
              </p:cNvPr>
              <p:cNvSpPr/>
              <p:nvPr/>
            </p:nvSpPr>
            <p:spPr>
              <a:xfrm>
                <a:off x="3248025" y="5161391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arg (type any)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7760799-8820-0C1F-49FF-6AE98D2D6153}"/>
                  </a:ext>
                </a:extLst>
              </p:cNvPr>
              <p:cNvSpPr/>
              <p:nvPr/>
            </p:nvSpPr>
            <p:spPr>
              <a:xfrm>
                <a:off x="3248025" y="5754351"/>
                <a:ext cx="1809750" cy="58932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value </a:t>
                </a:r>
              </a:p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(type reflect.Value)</a:t>
                </a:r>
              </a:p>
            </p:txBody>
          </p:sp>
          <p:cxnSp>
            <p:nvCxnSpPr>
              <p:cNvPr id="34" name="Curved Connector 33">
                <a:extLst>
                  <a:ext uri="{FF2B5EF4-FFF2-40B4-BE49-F238E27FC236}">
                    <a16:creationId xmlns:a16="http://schemas.microsoft.com/office/drawing/2014/main" id="{045D41F6-4F56-A445-459C-C100668DFBDB}"/>
                  </a:ext>
                </a:extLst>
              </p:cNvPr>
              <p:cNvCxnSpPr>
                <a:cxnSpLocks/>
                <a:stCxn id="14" idx="3"/>
                <a:endCxn id="17" idx="3"/>
              </p:cNvCxnSpPr>
              <p:nvPr/>
            </p:nvCxnSpPr>
            <p:spPr>
              <a:xfrm flipV="1">
                <a:off x="5057775" y="4205841"/>
                <a:ext cx="1" cy="578686"/>
              </a:xfrm>
              <a:prstGeom prst="curvedConnector3">
                <a:avLst>
                  <a:gd name="adj1" fmla="val 22860100000"/>
                </a:avLst>
              </a:prstGeom>
              <a:grp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FB2DC-623F-8E3F-41EE-FFDB1F5E19A7}"/>
              </a:ext>
            </a:extLst>
          </p:cNvPr>
          <p:cNvSpPr/>
          <p:nvPr/>
        </p:nvSpPr>
        <p:spPr>
          <a:xfrm>
            <a:off x="7523162" y="3124200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w.Write</a:t>
            </a:r>
            <a:r>
              <a:rPr lang="en-US" dirty="0">
                <a:solidFill>
                  <a:schemeClr val="tx1"/>
                </a:solidFill>
              </a:rPr>
              <a:t>(p.buf)</a:t>
            </a:r>
            <a:endParaRPr lang="en-TW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5DD1EE-716B-EB76-B36E-3E4F3FFE4AF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419352" y="3500435"/>
            <a:ext cx="598487" cy="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95E5D6-25C1-51C4-35F4-77CC0091F23C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 flipV="1">
            <a:off x="7112001" y="3500438"/>
            <a:ext cx="411161" cy="952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321A749-98B7-3418-6C15-29E4B39B943A}"/>
              </a:ext>
            </a:extLst>
          </p:cNvPr>
          <p:cNvSpPr/>
          <p:nvPr/>
        </p:nvSpPr>
        <p:spPr>
          <a:xfrm>
            <a:off x="9694862" y="3124196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p.free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TW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FD1089-FBDD-0668-E585-09C6E58A652E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361487" y="3500434"/>
            <a:ext cx="333375" cy="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B9B67F6-1636-F9ED-83C0-725E3567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1" y="862531"/>
            <a:ext cx="5301811" cy="13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5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5FF0-F12D-554E-FFFE-1282E6D3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/>
          <a:stretch/>
        </p:blipFill>
        <p:spPr>
          <a:xfrm>
            <a:off x="4691843" y="2713862"/>
            <a:ext cx="6163577" cy="152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2406461"/>
            <a:ext cx="3495116" cy="203132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b="1" dirty="0"/>
              <a:t>Pattern</a:t>
            </a:r>
          </a:p>
          <a:p>
            <a:endParaRPr lang="en-TW" dirty="0"/>
          </a:p>
          <a:p>
            <a:pPr marL="342900" indent="-342900">
              <a:buAutoNum type="arabicPeriod"/>
            </a:pPr>
            <a:r>
              <a:rPr lang="en-TW" dirty="0"/>
              <a:t>What is p?</a:t>
            </a:r>
          </a:p>
          <a:p>
            <a:pPr marL="342900" indent="-342900">
              <a:buAutoNum type="arabicPeriod"/>
            </a:pPr>
            <a:r>
              <a:rPr lang="en-TW" dirty="0"/>
              <a:t>What is doPrintln(a) doing?</a:t>
            </a:r>
          </a:p>
          <a:p>
            <a:pPr marL="342900" indent="-342900">
              <a:buAutoNum type="arabicPeriod"/>
            </a:pPr>
            <a:r>
              <a:rPr lang="en-US" dirty="0"/>
              <a:t>We know what </a:t>
            </a:r>
            <a:r>
              <a:rPr lang="en-US" dirty="0" err="1"/>
              <a:t>w.Write</a:t>
            </a:r>
            <a:r>
              <a:rPr lang="en-US" dirty="0"/>
              <a:t>() is,   but what about p.buf?</a:t>
            </a:r>
          </a:p>
          <a:p>
            <a:pPr marL="342900" indent="-342900">
              <a:buAutoNum type="arabicPeriod"/>
            </a:pPr>
            <a:r>
              <a:rPr lang="en-US" dirty="0" err="1"/>
              <a:t>p.free</a:t>
            </a:r>
            <a:r>
              <a:rPr lang="en-US" dirty="0"/>
              <a:t>()?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37F25-614F-1D23-762B-7C0418904C26}"/>
              </a:ext>
            </a:extLst>
          </p:cNvPr>
          <p:cNvCxnSpPr/>
          <p:nvPr/>
        </p:nvCxnSpPr>
        <p:spPr>
          <a:xfrm>
            <a:off x="375895" y="3414318"/>
            <a:ext cx="37147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7DE75-CA47-5372-37F9-49B1DC3000A6}"/>
              </a:ext>
            </a:extLst>
          </p:cNvPr>
          <p:cNvSpPr/>
          <p:nvPr/>
        </p:nvSpPr>
        <p:spPr>
          <a:xfrm>
            <a:off x="4870803" y="2959436"/>
            <a:ext cx="2526783" cy="8649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A9378-4A5C-D0A8-0283-301D9A8D063E}"/>
              </a:ext>
            </a:extLst>
          </p:cNvPr>
          <p:cNvCxnSpPr>
            <a:cxnSpLocks/>
          </p:cNvCxnSpPr>
          <p:nvPr/>
        </p:nvCxnSpPr>
        <p:spPr>
          <a:xfrm>
            <a:off x="747370" y="3114675"/>
            <a:ext cx="161483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116E9-C7C0-930A-A12A-FDC5F19C36F0}"/>
              </a:ext>
            </a:extLst>
          </p:cNvPr>
          <p:cNvCxnSpPr>
            <a:cxnSpLocks/>
          </p:cNvCxnSpPr>
          <p:nvPr/>
        </p:nvCxnSpPr>
        <p:spPr>
          <a:xfrm>
            <a:off x="1118845" y="3952875"/>
            <a:ext cx="21672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50858-14CD-AC46-9356-718D6D68FA16}"/>
              </a:ext>
            </a:extLst>
          </p:cNvPr>
          <p:cNvCxnSpPr>
            <a:cxnSpLocks/>
          </p:cNvCxnSpPr>
          <p:nvPr/>
        </p:nvCxnSpPr>
        <p:spPr>
          <a:xfrm>
            <a:off x="1118845" y="3686175"/>
            <a:ext cx="26530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E7AFC7-9264-5926-5135-5A70030B791A}"/>
              </a:ext>
            </a:extLst>
          </p:cNvPr>
          <p:cNvCxnSpPr>
            <a:cxnSpLocks/>
          </p:cNvCxnSpPr>
          <p:nvPr/>
        </p:nvCxnSpPr>
        <p:spPr>
          <a:xfrm>
            <a:off x="1118845" y="4242993"/>
            <a:ext cx="9004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87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What is p.doPrintln(a) doing?</a:t>
            </a:r>
          </a:p>
        </p:txBody>
      </p:sp>
    </p:spTree>
    <p:extLst>
      <p:ext uri="{BB962C8B-B14F-4D97-AF65-F5344CB8AC3E}">
        <p14:creationId xmlns:p14="http://schemas.microsoft.com/office/powerpoint/2010/main" val="1285098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" r="-1"/>
          <a:stretch/>
        </p:blipFill>
        <p:spPr>
          <a:xfrm>
            <a:off x="5153025" y="57150"/>
            <a:ext cx="6660964" cy="669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2969897"/>
            <a:ext cx="3385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analyzed the pattern, and apparently nothing else in the previous section is discussing about formatting, </a:t>
            </a:r>
            <a:r>
              <a:rPr lang="en-US" dirty="0">
                <a:highlight>
                  <a:srgbClr val="FFFF00"/>
                </a:highlight>
              </a:rPr>
              <a:t>we assume that </a:t>
            </a:r>
            <a:r>
              <a:rPr lang="en-US" b="1" dirty="0">
                <a:highlight>
                  <a:srgbClr val="FFFF00"/>
                </a:highlight>
              </a:rPr>
              <a:t>p.doPrintln(a) </a:t>
            </a:r>
            <a:r>
              <a:rPr lang="en-US" dirty="0">
                <a:highlight>
                  <a:srgbClr val="FFFF00"/>
                </a:highlight>
              </a:rPr>
              <a:t>has something to do with it.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A6F0B0-B731-036B-0B80-0632118766A1}"/>
              </a:ext>
            </a:extLst>
          </p:cNvPr>
          <p:cNvCxnSpPr>
            <a:cxnSpLocks/>
          </p:cNvCxnSpPr>
          <p:nvPr/>
        </p:nvCxnSpPr>
        <p:spPr>
          <a:xfrm>
            <a:off x="7995895" y="2490393"/>
            <a:ext cx="1681505" cy="0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F5C587-6E25-704E-A99E-4F19235872BC}"/>
              </a:ext>
            </a:extLst>
          </p:cNvPr>
          <p:cNvSpPr txBox="1"/>
          <p:nvPr/>
        </p:nvSpPr>
        <p:spPr>
          <a:xfrm>
            <a:off x="8382000" y="2121061"/>
            <a:ext cx="7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573769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54063" y="2147798"/>
            <a:ext cx="36464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p.doPrintln(a):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Reme</a:t>
            </a:r>
            <a:r>
              <a:rPr lang="en-US" dirty="0"/>
              <a:t>m</a:t>
            </a:r>
            <a:r>
              <a:rPr lang="en-TW" dirty="0"/>
              <a:t>ber that in fmt.Println(a),  a is a </a:t>
            </a:r>
            <a:r>
              <a:rPr lang="en-TW" b="1" dirty="0"/>
              <a:t>variadic</a:t>
            </a:r>
            <a:r>
              <a:rPr lang="en-TW" dirty="0"/>
              <a:t> variable of type </a:t>
            </a:r>
            <a:r>
              <a:rPr lang="en-TW" b="1" dirty="0"/>
              <a:t>any.</a:t>
            </a:r>
            <a:r>
              <a:rPr lang="en-TW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Create ‘  ‘ between arguments and writes ‘ \n’ at the end of everything.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Magic happen</a:t>
            </a:r>
            <a:r>
              <a:rPr lang="en-US" dirty="0"/>
              <a:t>s at </a:t>
            </a:r>
            <a:r>
              <a:rPr lang="en-US" b="1" dirty="0"/>
              <a:t>p.printArg()</a:t>
            </a:r>
            <a:endParaRPr lang="en-TW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78268-9C4F-90FC-A31A-B577C6520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"/>
          <a:stretch/>
        </p:blipFill>
        <p:spPr>
          <a:xfrm>
            <a:off x="4691063" y="2490788"/>
            <a:ext cx="6488166" cy="201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3180F0-4D8E-AF10-68CA-4946F180D252}"/>
              </a:ext>
            </a:extLst>
          </p:cNvPr>
          <p:cNvSpPr/>
          <p:nvPr/>
        </p:nvSpPr>
        <p:spPr>
          <a:xfrm>
            <a:off x="5005387" y="3796901"/>
            <a:ext cx="1862137" cy="155974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37797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pp.printArg(arg any, verb rune)</a:t>
            </a:r>
          </a:p>
        </p:txBody>
      </p:sp>
    </p:spTree>
    <p:extLst>
      <p:ext uri="{BB962C8B-B14F-4D97-AF65-F5344CB8AC3E}">
        <p14:creationId xmlns:p14="http://schemas.microsoft.com/office/powerpoint/2010/main" val="2441305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Built-in types (Known types)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8C552-F347-819E-9693-8497F10C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450718"/>
            <a:ext cx="4545011" cy="60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" r="-1"/>
          <a:stretch/>
        </p:blipFill>
        <p:spPr>
          <a:xfrm>
            <a:off x="4705350" y="163763"/>
            <a:ext cx="6660964" cy="6692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CA63DF-6C8E-E67F-6F70-72AF30E285C9}"/>
              </a:ext>
            </a:extLst>
          </p:cNvPr>
          <p:cNvGrpSpPr/>
          <p:nvPr/>
        </p:nvGrpSpPr>
        <p:grpSpPr>
          <a:xfrm>
            <a:off x="5105400" y="2151474"/>
            <a:ext cx="3602772" cy="2469989"/>
            <a:chOff x="5553075" y="2044861"/>
            <a:chExt cx="3602772" cy="25366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1503CC-E9FE-E151-5B00-ADD9CA65F4A7}"/>
                </a:ext>
              </a:extLst>
            </p:cNvPr>
            <p:cNvSpPr/>
            <p:nvPr/>
          </p:nvSpPr>
          <p:spPr>
            <a:xfrm>
              <a:off x="5553075" y="2333626"/>
              <a:ext cx="3495675" cy="22479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D4AE72-51E1-89C1-4B64-90E44F02B3DE}"/>
                </a:ext>
              </a:extLst>
            </p:cNvPr>
            <p:cNvSpPr txBox="1"/>
            <p:nvPr/>
          </p:nvSpPr>
          <p:spPr>
            <a:xfrm>
              <a:off x="8324850" y="2044861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Known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BB8BC-3A97-5C73-4F85-FA2E1A5F694B}"/>
              </a:ext>
            </a:extLst>
          </p:cNvPr>
          <p:cNvSpPr txBox="1"/>
          <p:nvPr/>
        </p:nvSpPr>
        <p:spPr>
          <a:xfrm>
            <a:off x="738659" y="3249096"/>
            <a:ext cx="32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previous examples.</a:t>
            </a:r>
          </a:p>
        </p:txBody>
      </p:sp>
    </p:spTree>
    <p:extLst>
      <p:ext uri="{BB962C8B-B14F-4D97-AF65-F5344CB8AC3E}">
        <p14:creationId xmlns:p14="http://schemas.microsoft.com/office/powerpoint/2010/main" val="20939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/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/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41520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Built-in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696201" y="241520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at runtime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9FE4D-F24F-65BB-290C-DFEDB0476506}"/>
              </a:ext>
            </a:extLst>
          </p:cNvPr>
          <p:cNvSpPr/>
          <p:nvPr/>
        </p:nvSpPr>
        <p:spPr>
          <a:xfrm>
            <a:off x="4531079" y="2415209"/>
            <a:ext cx="3063522" cy="194309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2241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2419887"/>
            <a:ext cx="3846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dirty="0">
                <a:highlight>
                  <a:srgbClr val="FFFF00"/>
                </a:highlight>
              </a:rPr>
              <a:t>assume</a:t>
            </a:r>
            <a:r>
              <a:rPr lang="en-US" dirty="0"/>
              <a:t> that the passed in values are </a:t>
            </a:r>
            <a:r>
              <a:rPr lang="en-US" b="1" dirty="0"/>
              <a:t>known types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Thus, we first set </a:t>
            </a:r>
            <a:r>
              <a:rPr lang="en-US" b="1" dirty="0"/>
              <a:t>p.arg</a:t>
            </a:r>
            <a:r>
              <a:rPr lang="en-US" dirty="0"/>
              <a:t> as the passed in arg and set </a:t>
            </a:r>
            <a:r>
              <a:rPr lang="en-US" b="1" dirty="0"/>
              <a:t>p.value </a:t>
            </a:r>
            <a:r>
              <a:rPr lang="en-US" dirty="0"/>
              <a:t>as reflect.Value{}, so that if the type matches one of the known values, some </a:t>
            </a:r>
            <a:r>
              <a:rPr lang="en-US" b="1" dirty="0"/>
              <a:t>magic function </a:t>
            </a:r>
            <a:r>
              <a:rPr lang="en-US" dirty="0"/>
              <a:t>can deal with p.arg directly.</a:t>
            </a:r>
            <a:br>
              <a:rPr lang="en-US" dirty="0"/>
            </a:b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E529-C4A0-E3C8-B17A-953AB15A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718246"/>
            <a:ext cx="5949834" cy="1272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B3E9F-0EF5-8CEE-C9B8-54BC122B3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3500438"/>
            <a:ext cx="6338751" cy="10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6F3FD-3C87-D760-5D57-643BACB45EB4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3EBD7-690F-AC96-F002-CACA91E01FAD}"/>
              </a:ext>
            </a:extLst>
          </p:cNvPr>
          <p:cNvSpPr txBox="1"/>
          <p:nvPr/>
        </p:nvSpPr>
        <p:spPr>
          <a:xfrm>
            <a:off x="752387" y="3259732"/>
            <a:ext cx="31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4047832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2976473"/>
            <a:ext cx="385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%T(the value’s type) &amp; %p(it’s address):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deal with it first before any other type checks.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60ED5-AFFE-6CC2-9068-82B03D23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2687638"/>
            <a:ext cx="6522224" cy="1625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46D65-3566-7F41-75C2-FBC477BC82DD}"/>
              </a:ext>
            </a:extLst>
          </p:cNvPr>
          <p:cNvSpPr/>
          <p:nvPr/>
        </p:nvSpPr>
        <p:spPr>
          <a:xfrm>
            <a:off x="4843462" y="3351013"/>
            <a:ext cx="3119438" cy="14942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D755A-BC76-6B8A-162E-2855DA93A6A0}"/>
              </a:ext>
            </a:extLst>
          </p:cNvPr>
          <p:cNvSpPr/>
          <p:nvPr/>
        </p:nvSpPr>
        <p:spPr>
          <a:xfrm>
            <a:off x="4843462" y="3840953"/>
            <a:ext cx="3033713" cy="14942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A27ED-359C-8DE7-9658-B2CECBAC03F0}"/>
              </a:ext>
            </a:extLst>
          </p:cNvPr>
          <p:cNvSpPr txBox="1"/>
          <p:nvPr/>
        </p:nvSpPr>
        <p:spPr>
          <a:xfrm>
            <a:off x="7702204" y="3524745"/>
            <a:ext cx="3119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solidFill>
                  <a:srgbClr val="FF0000"/>
                </a:solidFill>
              </a:rPr>
              <a:t>Magic functions, we’ll discuss it later!</a:t>
            </a:r>
          </a:p>
        </p:txBody>
      </p:sp>
    </p:spTree>
    <p:extLst>
      <p:ext uri="{BB962C8B-B14F-4D97-AF65-F5344CB8AC3E}">
        <p14:creationId xmlns:p14="http://schemas.microsoft.com/office/powerpoint/2010/main" val="328895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0888" y="2677081"/>
            <a:ext cx="3901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switches: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.(type) can only be used with </a:t>
            </a:r>
            <a:r>
              <a:rPr lang="en-US" dirty="0">
                <a:highlight>
                  <a:srgbClr val="FFFF00"/>
                </a:highlight>
              </a:rPr>
              <a:t>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like type assertion ( .(int)…etc. ) and can </a:t>
            </a:r>
            <a:r>
              <a:rPr lang="en-US" dirty="0">
                <a:highlight>
                  <a:srgbClr val="FFFF00"/>
                </a:highlight>
              </a:rPr>
              <a:t>fetch the value of the variable 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using :=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A862C-D56A-D3F9-BE17-E3ECD2F78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587333"/>
            <a:ext cx="4491037" cy="58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79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3333F5-3085-E562-F79F-70F32F19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90436"/>
            <a:ext cx="4519612" cy="5420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2976473"/>
            <a:ext cx="3851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Known Types</a:t>
            </a:r>
            <a:r>
              <a:rPr lang="en-US" dirty="0"/>
              <a:t>:</a:t>
            </a:r>
          </a:p>
          <a:p>
            <a:br>
              <a:rPr lang="en-US" dirty="0"/>
            </a:br>
            <a:r>
              <a:rPr lang="en-US" dirty="0"/>
              <a:t>U</a:t>
            </a:r>
            <a:r>
              <a:rPr lang="en-TW" dirty="0"/>
              <a:t>se </a:t>
            </a:r>
            <a:r>
              <a:rPr lang="en-TW" b="1" dirty="0"/>
              <a:t>.(type) </a:t>
            </a:r>
            <a:r>
              <a:rPr lang="en-TW" dirty="0"/>
              <a:t>to switch through and decide what to do with the input data using magic functions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D755A-BC76-6B8A-162E-2855DA93A6A0}"/>
              </a:ext>
            </a:extLst>
          </p:cNvPr>
          <p:cNvSpPr/>
          <p:nvPr/>
        </p:nvSpPr>
        <p:spPr>
          <a:xfrm>
            <a:off x="5541789" y="959303"/>
            <a:ext cx="782811" cy="155122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60773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50888" y="2985056"/>
            <a:ext cx="407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there is no match,                            it’s an </a:t>
            </a:r>
            <a:r>
              <a:rPr lang="en-US" dirty="0">
                <a:highlight>
                  <a:srgbClr val="FFFF00"/>
                </a:highlight>
              </a:rPr>
              <a:t>unknown type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deal it with another function </a:t>
            </a:r>
            <a:r>
              <a:rPr lang="en-US" dirty="0">
                <a:highlight>
                  <a:srgbClr val="FFFF00"/>
                </a:highlight>
              </a:rPr>
              <a:t>p.PrintValue()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B84E2-0FDC-D0EF-2F86-046951B1F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"/>
          <a:stretch/>
        </p:blipFill>
        <p:spPr>
          <a:xfrm>
            <a:off x="4700590" y="1885950"/>
            <a:ext cx="614548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7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719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pp.printValue(value reflect.Value, verb rune, depth int)</a:t>
            </a:r>
          </a:p>
        </p:txBody>
      </p:sp>
    </p:spTree>
    <p:extLst>
      <p:ext uri="{BB962C8B-B14F-4D97-AF65-F5344CB8AC3E}">
        <p14:creationId xmlns:p14="http://schemas.microsoft.com/office/powerpoint/2010/main" val="915876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Unknown types</a:t>
            </a:r>
          </a:p>
        </p:txBody>
      </p:sp>
    </p:spTree>
    <p:extLst>
      <p:ext uri="{BB962C8B-B14F-4D97-AF65-F5344CB8AC3E}">
        <p14:creationId xmlns:p14="http://schemas.microsoft.com/office/powerpoint/2010/main" val="2903586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EE779-4676-E4FA-AB73-E40CB08D3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" r="-1"/>
          <a:stretch/>
        </p:blipFill>
        <p:spPr>
          <a:xfrm>
            <a:off x="4705350" y="163763"/>
            <a:ext cx="6660964" cy="6692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6FB1113-0F43-457C-9C4D-AEFDD7DA9DB4}"/>
              </a:ext>
            </a:extLst>
          </p:cNvPr>
          <p:cNvGrpSpPr/>
          <p:nvPr/>
        </p:nvGrpSpPr>
        <p:grpSpPr>
          <a:xfrm>
            <a:off x="5105400" y="4343963"/>
            <a:ext cx="4256856" cy="2220600"/>
            <a:chOff x="5553075" y="1945150"/>
            <a:chExt cx="3725922" cy="2636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1CBD7F-357C-9382-3A3A-435B4E390C2A}"/>
                </a:ext>
              </a:extLst>
            </p:cNvPr>
            <p:cNvSpPr/>
            <p:nvPr/>
          </p:nvSpPr>
          <p:spPr>
            <a:xfrm>
              <a:off x="5553075" y="2274609"/>
              <a:ext cx="3495675" cy="23069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F12DFD-B3E7-BA1B-CB7A-408106490385}"/>
                </a:ext>
              </a:extLst>
            </p:cNvPr>
            <p:cNvSpPr txBox="1"/>
            <p:nvPr/>
          </p:nvSpPr>
          <p:spPr>
            <a:xfrm>
              <a:off x="8191135" y="1945150"/>
              <a:ext cx="1087862" cy="43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0000"/>
                  </a:solidFill>
                </a:rPr>
                <a:t>Unknown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BB8BC-3A97-5C73-4F85-FA2E1A5F694B}"/>
              </a:ext>
            </a:extLst>
          </p:cNvPr>
          <p:cNvSpPr txBox="1"/>
          <p:nvPr/>
        </p:nvSpPr>
        <p:spPr>
          <a:xfrm>
            <a:off x="738659" y="3249096"/>
            <a:ext cx="32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previous examples.</a:t>
            </a:r>
          </a:p>
        </p:txBody>
      </p:sp>
    </p:spTree>
    <p:extLst>
      <p:ext uri="{BB962C8B-B14F-4D97-AF65-F5344CB8AC3E}">
        <p14:creationId xmlns:p14="http://schemas.microsoft.com/office/powerpoint/2010/main" val="2737173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B0B457-C5A9-315A-B827-B2E29F1ABA0D}"/>
              </a:ext>
            </a:extLst>
          </p:cNvPr>
          <p:cNvSpPr txBox="1"/>
          <p:nvPr/>
        </p:nvSpPr>
        <p:spPr>
          <a:xfrm>
            <a:off x="738659" y="3249096"/>
            <a:ext cx="29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in Go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CFE2DA-981F-0DB0-E000-C01F09BA5339}"/>
              </a:ext>
            </a:extLst>
          </p:cNvPr>
          <p:cNvGraphicFramePr>
            <a:graphicFrameLocks noGrp="1"/>
          </p:cNvGraphicFramePr>
          <p:nvPr/>
        </p:nvGraphicFramePr>
        <p:xfrm>
          <a:off x="4691063" y="2944178"/>
          <a:ext cx="26791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39574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339574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foo = 3.14</a:t>
                      </a:r>
                      <a:endParaRPr lang="en-TW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0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3.14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87BF6CC-4E0B-594D-5AB3-A9B82A916BA0}"/>
              </a:ext>
            </a:extLst>
          </p:cNvPr>
          <p:cNvGraphicFramePr>
            <a:graphicFrameLocks noGrp="1"/>
          </p:cNvGraphicFramePr>
          <p:nvPr/>
        </p:nvGraphicFramePr>
        <p:xfrm>
          <a:off x="7775507" y="2944178"/>
          <a:ext cx="343583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916">
                  <a:extLst>
                    <a:ext uri="{9D8B030D-6E8A-4147-A177-3AD203B41FA5}">
                      <a16:colId xmlns:a16="http://schemas.microsoft.com/office/drawing/2014/main" val="896770096"/>
                    </a:ext>
                  </a:extLst>
                </a:gridCol>
                <a:gridCol w="1717916">
                  <a:extLst>
                    <a:ext uri="{9D8B030D-6E8A-4147-A177-3AD203B41FA5}">
                      <a16:colId xmlns:a16="http://schemas.microsoft.com/office/drawing/2014/main" val="16329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foo = &amp;Person{}</a:t>
                      </a:r>
                      <a:endParaRPr lang="en-TW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b="0" dirty="0">
                          <a:solidFill>
                            <a:sysClr val="windowText" lastClr="000000"/>
                          </a:solidFill>
                        </a:rPr>
                        <a:t>0x12facr03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3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*Person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22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C6E51D-58B2-2CAF-0161-6D151CD8E2FE}"/>
              </a:ext>
            </a:extLst>
          </p:cNvPr>
          <p:cNvSpPr txBox="1"/>
          <p:nvPr/>
        </p:nvSpPr>
        <p:spPr>
          <a:xfrm>
            <a:off x="4611757" y="241520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Built-in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C3857-09D1-30FB-425C-C5EC23FC9B6C}"/>
              </a:ext>
            </a:extLst>
          </p:cNvPr>
          <p:cNvSpPr txBox="1"/>
          <p:nvPr/>
        </p:nvSpPr>
        <p:spPr>
          <a:xfrm>
            <a:off x="7696201" y="241520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at runtime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AB2892-8D6B-17EE-897A-FE0D6453B3CD}"/>
              </a:ext>
            </a:extLst>
          </p:cNvPr>
          <p:cNvSpPr/>
          <p:nvPr/>
        </p:nvSpPr>
        <p:spPr>
          <a:xfrm>
            <a:off x="7696201" y="2415208"/>
            <a:ext cx="3757140" cy="17884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36136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1886487"/>
            <a:ext cx="3846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now assume that the passed in values are </a:t>
            </a:r>
            <a:r>
              <a:rPr lang="en-US" b="1" dirty="0"/>
              <a:t>unknown types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Thus, we set </a:t>
            </a:r>
            <a:r>
              <a:rPr lang="en-US" b="1" dirty="0"/>
              <a:t>p.arg</a:t>
            </a:r>
            <a:r>
              <a:rPr lang="en-US" dirty="0"/>
              <a:t> to nil, then set </a:t>
            </a:r>
            <a:r>
              <a:rPr lang="en-US" b="1" dirty="0"/>
              <a:t>p.value </a:t>
            </a:r>
            <a:r>
              <a:rPr lang="en-US" dirty="0"/>
              <a:t>to value(which is some value we can’t deal with at the previous function).</a:t>
            </a:r>
          </a:p>
          <a:p>
            <a:endParaRPr lang="en-US" dirty="0"/>
          </a:p>
          <a:p>
            <a:r>
              <a:rPr lang="en-US" dirty="0"/>
              <a:t>Similarly, we type check again using switch, but this time </a:t>
            </a:r>
            <a:r>
              <a:rPr lang="en-US" dirty="0">
                <a:highlight>
                  <a:srgbClr val="FFFF00"/>
                </a:highlight>
              </a:rPr>
              <a:t>checking the reflect type.</a:t>
            </a:r>
          </a:p>
          <a:p>
            <a:endParaRPr lang="en-US" dirty="0"/>
          </a:p>
          <a:p>
            <a:r>
              <a:rPr lang="en-US" dirty="0"/>
              <a:t>P and T shouldn’t be dealt here.</a:t>
            </a:r>
            <a:br>
              <a:rPr lang="en-US" dirty="0"/>
            </a:b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E7F22-2507-3934-3B85-F1CD61F51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r="1910"/>
          <a:stretch/>
        </p:blipFill>
        <p:spPr>
          <a:xfrm>
            <a:off x="4691063" y="2574618"/>
            <a:ext cx="7500937" cy="18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73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EF661-AD7F-3B21-1B85-6CC767495051}"/>
              </a:ext>
            </a:extLst>
          </p:cNvPr>
          <p:cNvSpPr/>
          <p:nvPr/>
        </p:nvSpPr>
        <p:spPr>
          <a:xfrm>
            <a:off x="0" y="3158567"/>
            <a:ext cx="12192000" cy="683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293-21CF-C252-F2FF-B69AACE9AB6C}"/>
              </a:ext>
            </a:extLst>
          </p:cNvPr>
          <p:cNvSpPr txBox="1"/>
          <p:nvPr/>
        </p:nvSpPr>
        <p:spPr>
          <a:xfrm>
            <a:off x="747370" y="3277156"/>
            <a:ext cx="65487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TW" sz="2400" b="1" dirty="0"/>
              <a:t>Package reflect</a:t>
            </a:r>
          </a:p>
        </p:txBody>
      </p:sp>
    </p:spTree>
    <p:extLst>
      <p:ext uri="{BB962C8B-B14F-4D97-AF65-F5344CB8AC3E}">
        <p14:creationId xmlns:p14="http://schemas.microsoft.com/office/powerpoint/2010/main" val="90104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51114" y="2984954"/>
            <a:ext cx="56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The Tool: </a:t>
            </a:r>
          </a:p>
          <a:p>
            <a:r>
              <a:rPr lang="en-TW" b="1" dirty="0"/>
              <a:t>fmt package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088F2-95C9-E118-217E-9EC817D8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341656"/>
            <a:ext cx="6934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8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5198-E574-DF75-1B27-E7D841F58B0D}"/>
              </a:ext>
            </a:extLst>
          </p:cNvPr>
          <p:cNvSpPr txBox="1"/>
          <p:nvPr/>
        </p:nvSpPr>
        <p:spPr>
          <a:xfrm>
            <a:off x="741363" y="324433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Reflect.Kind</a:t>
            </a:r>
          </a:p>
        </p:txBody>
      </p:sp>
    </p:spTree>
    <p:extLst>
      <p:ext uri="{BB962C8B-B14F-4D97-AF65-F5344CB8AC3E}">
        <p14:creationId xmlns:p14="http://schemas.microsoft.com/office/powerpoint/2010/main" val="2610712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384EB-944C-AABE-D8FC-8420583DD51C}"/>
              </a:ext>
            </a:extLst>
          </p:cNvPr>
          <p:cNvSpPr txBox="1"/>
          <p:nvPr/>
        </p:nvSpPr>
        <p:spPr>
          <a:xfrm>
            <a:off x="741363" y="324433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check with reflect.Kind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F9C1D-2B27-08B9-3DF2-D029314B1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242"/>
          <a:stretch/>
        </p:blipFill>
        <p:spPr>
          <a:xfrm>
            <a:off x="4691063" y="1604963"/>
            <a:ext cx="6500898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69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E6ADE-3D1E-9767-5CF3-1A42394ECC09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1489" y="3269908"/>
            <a:ext cx="719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Magic functions</a:t>
            </a:r>
          </a:p>
        </p:txBody>
      </p:sp>
    </p:spTree>
    <p:extLst>
      <p:ext uri="{BB962C8B-B14F-4D97-AF65-F5344CB8AC3E}">
        <p14:creationId xmlns:p14="http://schemas.microsoft.com/office/powerpoint/2010/main" val="829094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44538" y="1876981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Deal with the given input</a:t>
            </a:r>
          </a:p>
          <a:p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p.fmtBool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p.fmtComplex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p.fmtBytes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p.fmtPointer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p.unKnownType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p.badVerb</a:t>
            </a: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…etc.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19A7-FD2B-80A3-F776-F8767F11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730500"/>
            <a:ext cx="4018111" cy="1539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5C30A-8C69-05A0-CE9B-C765F8EB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1463420"/>
            <a:ext cx="4267200" cy="4074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31801-79AF-E813-BE61-C2EB8A9B3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2"/>
          <a:stretch/>
        </p:blipFill>
        <p:spPr>
          <a:xfrm>
            <a:off x="4691063" y="1498785"/>
            <a:ext cx="4729162" cy="403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7A6DA-6AC2-5E58-88D1-EA1CBFD79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063" y="1883707"/>
            <a:ext cx="6486972" cy="3268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3B551-A895-F2C3-EE65-2626771F5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063" y="1785600"/>
            <a:ext cx="5543549" cy="3445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A1AA4-3B92-BEFE-94B0-CD474E9F3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063" y="501438"/>
            <a:ext cx="4845844" cy="603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51E93-BF41-518F-C3DA-97DD9E8CA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1063" y="1012249"/>
            <a:ext cx="6722439" cy="50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91DB58-794A-6848-99C6-976D71043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1063" y="2460270"/>
            <a:ext cx="4901688" cy="208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38C2E-F7C3-F07A-F2E3-5EAFC803D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5748" y="1578603"/>
            <a:ext cx="5194300" cy="38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07AC4-C167-FF12-3195-185496A305BF}"/>
              </a:ext>
            </a:extLst>
          </p:cNvPr>
          <p:cNvSpPr txBox="1"/>
          <p:nvPr/>
        </p:nvSpPr>
        <p:spPr>
          <a:xfrm>
            <a:off x="754063" y="2143681"/>
            <a:ext cx="3851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Take p.fmtString as example</a:t>
            </a:r>
          </a:p>
          <a:p>
            <a:endParaRPr lang="en-TW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</a:t>
            </a:r>
            <a:r>
              <a:rPr lang="en-TW" dirty="0"/>
              <a:t>n fmt.Println(), the verb is v.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SharpV means verbs like “%+v”, “%#v”</a:t>
            </a:r>
          </a:p>
          <a:p>
            <a:pPr marL="342900" indent="-342900">
              <a:buFont typeface="+mj-lt"/>
              <a:buAutoNum type="arabicPeriod"/>
            </a:pPr>
            <a:r>
              <a:rPr lang="en-TW" dirty="0"/>
              <a:t>Now we have the formatted string in p.buf (since f and p are sharing buf)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43633-0646-12EE-E25B-70F25858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729197"/>
            <a:ext cx="4006850" cy="356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9EA4CD-9A4E-E3D1-0FCA-3B9DA7D4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731786"/>
            <a:ext cx="4604267" cy="1558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680867-E674-6C0E-AA21-E389DF83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2315659"/>
            <a:ext cx="7177026" cy="2369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DDD384-80BF-C319-10FA-A12534A5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063" y="2045834"/>
            <a:ext cx="6610405" cy="29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60539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A total walkthrough</a:t>
            </a:r>
          </a:p>
        </p:txBody>
      </p:sp>
    </p:spTree>
    <p:extLst>
      <p:ext uri="{BB962C8B-B14F-4D97-AF65-F5344CB8AC3E}">
        <p14:creationId xmlns:p14="http://schemas.microsoft.com/office/powerpoint/2010/main" val="2691666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05668D-F1D4-0367-3FDE-9C3120943677}"/>
              </a:ext>
            </a:extLst>
          </p:cNvPr>
          <p:cNvSpPr/>
          <p:nvPr/>
        </p:nvSpPr>
        <p:spPr>
          <a:xfrm>
            <a:off x="839788" y="3124200"/>
            <a:ext cx="1579564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newPrinter()</a:t>
            </a:r>
            <a:endParaRPr lang="en-TW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53C8DF-9DD3-1C69-EE28-F11F30FD3F95}"/>
              </a:ext>
            </a:extLst>
          </p:cNvPr>
          <p:cNvSpPr/>
          <p:nvPr/>
        </p:nvSpPr>
        <p:spPr>
          <a:xfrm>
            <a:off x="263526" y="767957"/>
            <a:ext cx="4151312" cy="166448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On start up (as long as you import package fmt), create ppFree(type sync.Pool), which have an inner method New(), initializes a pointer to type pp.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E7D69-D7EE-17A4-C748-5DB914BCF95B}"/>
              </a:ext>
            </a:extLst>
          </p:cNvPr>
          <p:cNvSpPr/>
          <p:nvPr/>
        </p:nvSpPr>
        <p:spPr>
          <a:xfrm>
            <a:off x="3017839" y="3124197"/>
            <a:ext cx="180975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 (type pp)</a:t>
            </a:r>
            <a:endParaRPr lang="en-TW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73CF05-7858-F8D3-474B-0E6490AD83FD}"/>
              </a:ext>
            </a:extLst>
          </p:cNvPr>
          <p:cNvCxnSpPr>
            <a:cxnSpLocks/>
          </p:cNvCxnSpPr>
          <p:nvPr/>
        </p:nvCxnSpPr>
        <p:spPr>
          <a:xfrm>
            <a:off x="3738563" y="2432442"/>
            <a:ext cx="0" cy="6917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B32D42-4E3F-3111-0223-A3E6C0F691FD}"/>
              </a:ext>
            </a:extLst>
          </p:cNvPr>
          <p:cNvSpPr/>
          <p:nvPr/>
        </p:nvSpPr>
        <p:spPr>
          <a:xfrm>
            <a:off x="5302250" y="2435225"/>
            <a:ext cx="2641599" cy="21193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p.doPrintln</a:t>
            </a:r>
            <a:r>
              <a:rPr lang="en-TW" dirty="0">
                <a:solidFill>
                  <a:schemeClr val="tx1"/>
                </a:solidFill>
              </a:rPr>
              <a:t>()</a:t>
            </a:r>
          </a:p>
          <a:p>
            <a:endParaRPr lang="en-TW" dirty="0">
              <a:solidFill>
                <a:schemeClr val="tx1"/>
              </a:solidFill>
            </a:endParaRPr>
          </a:p>
          <a:p>
            <a:r>
              <a:rPr lang="en-TW" dirty="0">
                <a:solidFill>
                  <a:schemeClr val="tx1"/>
                </a:solidFill>
              </a:rPr>
              <a:t>=&gt;</a:t>
            </a:r>
          </a:p>
          <a:p>
            <a:r>
              <a:rPr lang="en-TW" dirty="0">
                <a:solidFill>
                  <a:schemeClr val="tx1"/>
                </a:solidFill>
              </a:rPr>
              <a:t>Super formatter engine, put data to p.buf(p.fmt.buf)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C159A7-2A9A-CBE3-552B-70E46FA4530D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4827589" y="3494884"/>
            <a:ext cx="474661" cy="555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B2E002-5A3F-71FB-93A2-CF55C28DC501}"/>
              </a:ext>
            </a:extLst>
          </p:cNvPr>
          <p:cNvGrpSpPr/>
          <p:nvPr/>
        </p:nvGrpSpPr>
        <p:grpSpPr>
          <a:xfrm>
            <a:off x="3017839" y="4208267"/>
            <a:ext cx="1347788" cy="1881776"/>
            <a:chOff x="3248025" y="3989743"/>
            <a:chExt cx="1809751" cy="23539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AA8DC82-D847-E05F-17DD-9C916A6D0081}"/>
                </a:ext>
              </a:extLst>
            </p:cNvPr>
            <p:cNvSpPr/>
            <p:nvPr/>
          </p:nvSpPr>
          <p:spPr>
            <a:xfrm>
              <a:off x="3260726" y="3989743"/>
              <a:ext cx="1797050" cy="43219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fmt (type fmt)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BD30C4-BEEC-586E-FEF8-0A4E961CF07E}"/>
                </a:ext>
              </a:extLst>
            </p:cNvPr>
            <p:cNvGrpSpPr/>
            <p:nvPr/>
          </p:nvGrpSpPr>
          <p:grpSpPr>
            <a:xfrm>
              <a:off x="3248025" y="4205841"/>
              <a:ext cx="1809751" cy="2137832"/>
              <a:chOff x="3248025" y="4205841"/>
              <a:chExt cx="1809751" cy="2137832"/>
            </a:xfrm>
            <a:grpFill/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0680872-BDE0-0BB8-8830-C02BB30FBB7A}"/>
                  </a:ext>
                </a:extLst>
              </p:cNvPr>
              <p:cNvSpPr/>
              <p:nvPr/>
            </p:nvSpPr>
            <p:spPr>
              <a:xfrm>
                <a:off x="3248025" y="4568429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buf( type buffer)</a:t>
                </a:r>
                <a:endParaRPr lang="en-TW" sz="12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D64CFEA-589D-6559-0F00-6138D35FBE68}"/>
                  </a:ext>
                </a:extLst>
              </p:cNvPr>
              <p:cNvSpPr/>
              <p:nvPr/>
            </p:nvSpPr>
            <p:spPr>
              <a:xfrm>
                <a:off x="3248025" y="5161391"/>
                <a:ext cx="1809750" cy="43219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arg (type any)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7760799-8820-0C1F-49FF-6AE98D2D6153}"/>
                  </a:ext>
                </a:extLst>
              </p:cNvPr>
              <p:cNvSpPr/>
              <p:nvPr/>
            </p:nvSpPr>
            <p:spPr>
              <a:xfrm>
                <a:off x="3248025" y="5754351"/>
                <a:ext cx="1809750" cy="58932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value </a:t>
                </a:r>
              </a:p>
              <a:p>
                <a:pPr algn="ctr"/>
                <a:r>
                  <a:rPr lang="en-TW" sz="1100" dirty="0">
                    <a:solidFill>
                      <a:schemeClr val="tx1"/>
                    </a:solidFill>
                  </a:rPr>
                  <a:t>(type reflect.Value)</a:t>
                </a:r>
              </a:p>
            </p:txBody>
          </p:sp>
          <p:cxnSp>
            <p:nvCxnSpPr>
              <p:cNvPr id="34" name="Curved Connector 33">
                <a:extLst>
                  <a:ext uri="{FF2B5EF4-FFF2-40B4-BE49-F238E27FC236}">
                    <a16:creationId xmlns:a16="http://schemas.microsoft.com/office/drawing/2014/main" id="{045D41F6-4F56-A445-459C-C100668DFBDB}"/>
                  </a:ext>
                </a:extLst>
              </p:cNvPr>
              <p:cNvCxnSpPr>
                <a:cxnSpLocks/>
                <a:stCxn id="14" idx="3"/>
                <a:endCxn id="17" idx="3"/>
              </p:cNvCxnSpPr>
              <p:nvPr/>
            </p:nvCxnSpPr>
            <p:spPr>
              <a:xfrm flipV="1">
                <a:off x="5057775" y="4205841"/>
                <a:ext cx="1" cy="578686"/>
              </a:xfrm>
              <a:prstGeom prst="curvedConnector3">
                <a:avLst>
                  <a:gd name="adj1" fmla="val 22860100000"/>
                </a:avLst>
              </a:prstGeom>
              <a:grpFill/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FB2DC-623F-8E3F-41EE-FFDB1F5E19A7}"/>
              </a:ext>
            </a:extLst>
          </p:cNvPr>
          <p:cNvSpPr/>
          <p:nvPr/>
        </p:nvSpPr>
        <p:spPr>
          <a:xfrm>
            <a:off x="8418511" y="3124200"/>
            <a:ext cx="1677990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w.Write(p.buf)</a:t>
            </a:r>
            <a:endParaRPr lang="en-TW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5DD1EE-716B-EB76-B36E-3E4F3FFE4AF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419352" y="3500435"/>
            <a:ext cx="598487" cy="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95E5D6-25C1-51C4-35F4-77CC0091F23C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7943849" y="3494884"/>
            <a:ext cx="474662" cy="55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321A749-98B7-3418-6C15-29E4B39B943A}"/>
              </a:ext>
            </a:extLst>
          </p:cNvPr>
          <p:cNvSpPr/>
          <p:nvPr/>
        </p:nvSpPr>
        <p:spPr>
          <a:xfrm>
            <a:off x="10487026" y="3124196"/>
            <a:ext cx="1017586" cy="752475"/>
          </a:xfrm>
          <a:prstGeom prst="roundRect">
            <a:avLst/>
          </a:prstGeom>
          <a:solidFill>
            <a:srgbClr val="D2E3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p.free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TW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FD1089-FBDD-0668-E585-09C6E58A652E}"/>
              </a:ext>
            </a:extLst>
          </p:cNvPr>
          <p:cNvCxnSpPr>
            <a:cxnSpLocks/>
            <a:stCxn id="35" idx="3"/>
            <a:endCxn id="51" idx="1"/>
          </p:cNvCxnSpPr>
          <p:nvPr/>
        </p:nvCxnSpPr>
        <p:spPr>
          <a:xfrm flipV="1">
            <a:off x="10096501" y="3500434"/>
            <a:ext cx="390525" cy="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B9B67F6-1636-F9ED-83C0-725E3567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1" y="862531"/>
            <a:ext cx="5301811" cy="13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22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48013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Relatives</a:t>
            </a:r>
          </a:p>
        </p:txBody>
      </p:sp>
    </p:spTree>
    <p:extLst>
      <p:ext uri="{BB962C8B-B14F-4D97-AF65-F5344CB8AC3E}">
        <p14:creationId xmlns:p14="http://schemas.microsoft.com/office/powerpoint/2010/main" val="2013125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B4F748-E411-709C-3D56-31DFBE7B4041}"/>
              </a:ext>
            </a:extLst>
          </p:cNvPr>
          <p:cNvSpPr txBox="1"/>
          <p:nvPr/>
        </p:nvSpPr>
        <p:spPr>
          <a:xfrm>
            <a:off x="741726" y="3241655"/>
            <a:ext cx="229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Print to stream.          (a designated writer)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56CE8-EA7C-BAFD-9221-28A41281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115272"/>
            <a:ext cx="7095929" cy="47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4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B4F748-E411-709C-3D56-31DFBE7B4041}"/>
              </a:ext>
            </a:extLst>
          </p:cNvPr>
          <p:cNvSpPr txBox="1"/>
          <p:nvPr/>
        </p:nvSpPr>
        <p:spPr>
          <a:xfrm>
            <a:off x="741726" y="3241655"/>
            <a:ext cx="31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Print to value.                          (have something to return)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24442-81E3-9061-4431-CBF417EA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746462"/>
            <a:ext cx="3956322" cy="5507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08ADB6-F69C-C1B5-7B62-7B816F5FEA04}"/>
              </a:ext>
            </a:extLst>
          </p:cNvPr>
          <p:cNvSpPr txBox="1"/>
          <p:nvPr/>
        </p:nvSpPr>
        <p:spPr>
          <a:xfrm>
            <a:off x="2572719" y="-2960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13778-0907-3860-9505-C4C4CFD4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505541"/>
            <a:ext cx="4161103" cy="60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39271" y="3243929"/>
            <a:ext cx="189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2A6B3-6BB4-5ED3-1613-33506FC0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22" y="1195606"/>
            <a:ext cx="6781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75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My mindset tracing code</a:t>
            </a:r>
          </a:p>
        </p:txBody>
      </p:sp>
    </p:spTree>
    <p:extLst>
      <p:ext uri="{BB962C8B-B14F-4D97-AF65-F5344CB8AC3E}">
        <p14:creationId xmlns:p14="http://schemas.microsoft.com/office/powerpoint/2010/main" val="18487703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8ADB6-F69C-C1B5-7B62-7B816F5FEA04}"/>
              </a:ext>
            </a:extLst>
          </p:cNvPr>
          <p:cNvSpPr txBox="1"/>
          <p:nvPr/>
        </p:nvSpPr>
        <p:spPr>
          <a:xfrm>
            <a:off x="2572719" y="-2960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7FF83-A254-C438-664F-F80686954171}"/>
              </a:ext>
            </a:extLst>
          </p:cNvPr>
          <p:cNvSpPr txBox="1"/>
          <p:nvPr/>
        </p:nvSpPr>
        <p:spPr>
          <a:xfrm>
            <a:off x="752106" y="1052530"/>
            <a:ext cx="5435752" cy="535531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TW" dirty="0"/>
              <a:t>Know how the function works(as in how it functions)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TW" dirty="0"/>
              <a:t>Read the documentation of how to precisely use the function(what are the </a:t>
            </a:r>
            <a:r>
              <a:rPr lang="en-TW" dirty="0">
                <a:highlight>
                  <a:srgbClr val="FFFF00"/>
                </a:highlight>
              </a:rPr>
              <a:t>restrictions</a:t>
            </a:r>
            <a:r>
              <a:rPr lang="en-TW" dirty="0"/>
              <a:t> and when often the function is used)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TW" dirty="0"/>
              <a:t>See if there’s </a:t>
            </a:r>
            <a:r>
              <a:rPr lang="en-TW" dirty="0">
                <a:highlight>
                  <a:srgbClr val="FFFF00"/>
                </a:highlight>
              </a:rPr>
              <a:t>similar</a:t>
            </a:r>
            <a:r>
              <a:rPr lang="en-TW" dirty="0"/>
              <a:t> functions</a:t>
            </a:r>
          </a:p>
          <a:p>
            <a:pPr lvl="1"/>
            <a:endParaRPr lang="en-TW" dirty="0"/>
          </a:p>
          <a:p>
            <a:pPr marL="342900" indent="-342900">
              <a:buAutoNum type="arabicPeriod"/>
            </a:pPr>
            <a:r>
              <a:rPr lang="en-US" dirty="0"/>
              <a:t>Go to the source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It might be daunting at first, give it a little time to sink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Start asking questions(what is this doing this, how is that doing that)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 the </a:t>
            </a:r>
            <a:r>
              <a:rPr lang="en-US" dirty="0">
                <a:highlight>
                  <a:srgbClr val="FFFF00"/>
                </a:highlight>
              </a:rPr>
              <a:t>inputs and outputs</a:t>
            </a:r>
            <a:r>
              <a:rPr lang="en-US" dirty="0"/>
              <a:t>, it’ll give a clue of what the function is trying to achieve</a:t>
            </a:r>
          </a:p>
          <a:p>
            <a:pPr lvl="1"/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Use </a:t>
            </a:r>
            <a:r>
              <a:rPr lang="en-US" dirty="0">
                <a:highlight>
                  <a:srgbClr val="FFFF00"/>
                </a:highlight>
              </a:rPr>
              <a:t>mind maps</a:t>
            </a:r>
            <a:r>
              <a:rPr lang="en-US" dirty="0"/>
              <a:t> for Gods sake(unless you are super smart, and can remember everything)</a:t>
            </a:r>
          </a:p>
          <a:p>
            <a:pPr marL="342900" indent="-342900">
              <a:buAutoNum type="arabicPeriod"/>
            </a:pPr>
            <a:r>
              <a:rPr lang="en-US" dirty="0"/>
              <a:t>Learn again and again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Worship how work are done in the most elegant way can be -&gt; It’s ART!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742A9-7F8F-D5CB-F2BB-0EFB834B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47" y="0"/>
            <a:ext cx="475247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79AF0-87B2-C6DA-6D8F-34E5941E0FA4}"/>
              </a:ext>
            </a:extLst>
          </p:cNvPr>
          <p:cNvSpPr txBox="1"/>
          <p:nvPr/>
        </p:nvSpPr>
        <p:spPr>
          <a:xfrm>
            <a:off x="9076184" y="5930537"/>
            <a:ext cx="224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This is what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TW" dirty="0">
                <a:solidFill>
                  <a:srgbClr val="FF0000"/>
                </a:solidFill>
              </a:rPr>
              <a:t>’ve done for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6608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51494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B1DB9-B61C-B3AB-9B1F-D05D42FECE7D}"/>
              </a:ext>
            </a:extLst>
          </p:cNvPr>
          <p:cNvSpPr/>
          <p:nvPr/>
        </p:nvSpPr>
        <p:spPr>
          <a:xfrm>
            <a:off x="0" y="3161220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CF7DA-D3B7-B187-718E-5795E61E171C}"/>
              </a:ext>
            </a:extLst>
          </p:cNvPr>
          <p:cNvSpPr txBox="1"/>
          <p:nvPr/>
        </p:nvSpPr>
        <p:spPr>
          <a:xfrm>
            <a:off x="735487" y="32651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/>
              <a:t>Presentation Slide</a:t>
            </a:r>
          </a:p>
        </p:txBody>
      </p:sp>
    </p:spTree>
    <p:extLst>
      <p:ext uri="{BB962C8B-B14F-4D97-AF65-F5344CB8AC3E}">
        <p14:creationId xmlns:p14="http://schemas.microsoft.com/office/powerpoint/2010/main" val="690876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155D5E-58A7-DC77-427E-7EAFBC7604BE}"/>
              </a:ext>
            </a:extLst>
          </p:cNvPr>
          <p:cNvSpPr txBox="1"/>
          <p:nvPr/>
        </p:nvSpPr>
        <p:spPr>
          <a:xfrm>
            <a:off x="753574" y="3244334"/>
            <a:ext cx="355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for today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20A12-67D5-F755-A445-A439C314DF14}"/>
              </a:ext>
            </a:extLst>
          </p:cNvPr>
          <p:cNvSpPr/>
          <p:nvPr/>
        </p:nvSpPr>
        <p:spPr>
          <a:xfrm>
            <a:off x="6536211" y="3810080"/>
            <a:ext cx="1792780" cy="95998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00612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F7F67B-5239-CD89-D5C1-8A520C1C396C}"/>
              </a:ext>
            </a:extLst>
          </p:cNvPr>
          <p:cNvSpPr/>
          <p:nvPr/>
        </p:nvSpPr>
        <p:spPr>
          <a:xfrm>
            <a:off x="0" y="3148694"/>
            <a:ext cx="12192000" cy="683741"/>
          </a:xfrm>
          <a:prstGeom prst="rect">
            <a:avLst/>
          </a:prstGeom>
          <a:solidFill>
            <a:srgbClr val="D2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B6CFB-0310-C94D-ED7E-4B8345317262}"/>
              </a:ext>
            </a:extLst>
          </p:cNvPr>
          <p:cNvSpPr txBox="1"/>
          <p:nvPr/>
        </p:nvSpPr>
        <p:spPr>
          <a:xfrm>
            <a:off x="839787" y="3208050"/>
            <a:ext cx="1018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3200" dirty="0"/>
              <a:t>And for the what an how in fmt.Println(), </a:t>
            </a:r>
            <a:r>
              <a:rPr lang="en-TW" sz="3200" b="1" dirty="0"/>
              <a:t>it’s just printing</a:t>
            </a:r>
            <a:r>
              <a:rPr lang="en-TW" sz="3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C29FA-3D52-68D5-F297-CB41CB9E4415}"/>
              </a:ext>
            </a:extLst>
          </p:cNvPr>
          <p:cNvSpPr txBox="1"/>
          <p:nvPr/>
        </p:nvSpPr>
        <p:spPr>
          <a:xfrm>
            <a:off x="6926893" y="3822877"/>
            <a:ext cx="419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2400" dirty="0"/>
              <a:t>Thanks for your listening =)</a:t>
            </a:r>
          </a:p>
        </p:txBody>
      </p:sp>
    </p:spTree>
    <p:extLst>
      <p:ext uri="{BB962C8B-B14F-4D97-AF65-F5344CB8AC3E}">
        <p14:creationId xmlns:p14="http://schemas.microsoft.com/office/powerpoint/2010/main" val="200385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9F03B1-60B3-D3AC-06FB-3BC767E53CE9}"/>
              </a:ext>
            </a:extLst>
          </p:cNvPr>
          <p:cNvSpPr txBox="1"/>
          <p:nvPr/>
        </p:nvSpPr>
        <p:spPr>
          <a:xfrm>
            <a:off x="839788" y="783771"/>
            <a:ext cx="109199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1.fmt.Print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和 </a:t>
            </a:r>
            <a:r>
              <a:rPr lang="en-US" dirty="0">
                <a:effectLst/>
                <a:latin typeface="Helvetica Neue" panose="02000503000000020004" pitchFamily="2" charset="0"/>
              </a:rPr>
              <a:t>print()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的差別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為什麼分兩個</a:t>
            </a:r>
          </a:p>
          <a:p>
            <a:r>
              <a:rPr lang="en-US" altLang="ja-JP" dirty="0">
                <a:effectLst/>
                <a:latin typeface="Helvetica Neue" panose="02000503000000020004" pitchFamily="2" charset="0"/>
              </a:rPr>
              <a:t>2.</a:t>
            </a:r>
            <a:r>
              <a:rPr lang="en-US" dirty="0">
                <a:effectLst/>
                <a:latin typeface="Helvetica Neue" panose="02000503000000020004" pitchFamily="2" charset="0"/>
              </a:rPr>
              <a:t>type Formatter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和 </a:t>
            </a:r>
            <a:r>
              <a:rPr lang="en-US" dirty="0">
                <a:effectLst/>
                <a:latin typeface="Helvetica Neue" panose="02000503000000020004" pitchFamily="2" charset="0"/>
              </a:rPr>
              <a:t>type Stringer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的差別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一般日常開發感覺用不到前者</a:t>
            </a:r>
            <a:endParaRPr lang="en-US" altLang="ja-JP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ja-JP" dirty="0">
                <a:effectLst/>
                <a:latin typeface="Helvetica Neue" panose="02000503000000020004" pitchFamily="2" charset="0"/>
              </a:rPr>
              <a:t>Stringer interface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只能純粹處理能轉換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string</a:t>
            </a:r>
            <a:r>
              <a:rPr lang="ja-JP" altLang="en-US">
                <a:effectLst/>
                <a:latin typeface="Helvetica Neue" panose="02000503000000020004" pitchFamily="2" charset="0"/>
              </a:rPr>
              <a:t>的</a:t>
            </a:r>
            <a:br>
              <a:rPr lang="en-US" altLang="ja-JP" dirty="0">
                <a:effectLst/>
                <a:latin typeface="Helvetica Neue" panose="02000503000000020004" pitchFamily="2" charset="0"/>
              </a:rPr>
            </a:br>
            <a:r>
              <a:rPr lang="ja-JP" altLang="en-US">
                <a:effectLst/>
                <a:latin typeface="Helvetica Neue" panose="02000503000000020004" pitchFamily="2" charset="0"/>
              </a:rPr>
              <a:t>但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formatter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可以底層接上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fmt(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只要你有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Format()</a:t>
            </a:r>
            <a:r>
              <a:rPr lang="zh-TW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TW" dirty="0">
                <a:effectLst/>
                <a:latin typeface="Helvetica Neue" panose="02000503000000020004" pitchFamily="2" charset="0"/>
              </a:rPr>
              <a:t>function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), </a:t>
            </a:r>
            <a:r>
              <a:rPr lang="ja-JP" altLang="en-US">
                <a:effectLst/>
                <a:latin typeface="Helvetica Neue" panose="02000503000000020004" pitchFamily="2" charset="0"/>
              </a:rPr>
              <a:t>可以自幹很多東西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(</a:t>
            </a:r>
            <a:r>
              <a:rPr lang="ja-JP" altLang="en-US">
                <a:effectLst/>
                <a:latin typeface="Helvetica Neue" panose="02000503000000020004" pitchFamily="2" charset="0"/>
              </a:rPr>
              <a:t>比如說</a:t>
            </a:r>
            <a:r>
              <a:rPr lang="en-US" altLang="ja-JP" dirty="0">
                <a:effectLst/>
                <a:latin typeface="Helvetica Neue" panose="02000503000000020004" pitchFamily="2" charset="0"/>
              </a:rPr>
              <a:t>logger)</a:t>
            </a:r>
            <a:r>
              <a:rPr lang="ja-JP" altLang="en-US">
                <a:effectLst/>
                <a:latin typeface="Helvetica Neue" panose="02000503000000020004" pitchFamily="2" charset="0"/>
              </a:rPr>
              <a:t>，處理</a:t>
            </a:r>
            <a:r>
              <a:rPr lang="en-US" altLang="ja-JP" dirty="0">
                <a:latin typeface="Helvetica Neue" panose="02000503000000020004" pitchFamily="2" charset="0"/>
              </a:rPr>
              <a:t>verb</a:t>
            </a:r>
            <a:endParaRPr lang="en-US" altLang="ja-JP" dirty="0">
              <a:effectLst/>
              <a:latin typeface="Helvetica Neue" panose="02000503000000020004" pitchFamily="2" charset="0"/>
            </a:endParaRPr>
          </a:p>
          <a:p>
            <a:pPr lvl="1"/>
            <a:endParaRPr lang="ja-JP" altLang="en-US">
              <a:effectLst/>
              <a:latin typeface="Helvetica Neue" panose="02000503000000020004" pitchFamily="2" charset="0"/>
            </a:endParaRPr>
          </a:p>
          <a:p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C3DAF-9703-DA60-536A-78DB396A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44" y="3900681"/>
            <a:ext cx="4986246" cy="2469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2117-A57F-9A66-141F-3BBB083B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59" y="1994910"/>
            <a:ext cx="6569041" cy="145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7A42F-2840-7ED2-9F03-B39FF13B4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5" y="3440839"/>
            <a:ext cx="5198428" cy="31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1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74AC-8939-59AB-1AC5-8FEA765F4BB6}"/>
              </a:ext>
            </a:extLst>
          </p:cNvPr>
          <p:cNvSpPr txBox="1"/>
          <p:nvPr/>
        </p:nvSpPr>
        <p:spPr>
          <a:xfrm>
            <a:off x="742876" y="3243929"/>
            <a:ext cx="189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44B27-D22B-9FC2-DC4D-116DF8C6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100356"/>
            <a:ext cx="6565900" cy="472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75024A-8575-DDDE-BAB1-6F974F0569CF}"/>
              </a:ext>
            </a:extLst>
          </p:cNvPr>
          <p:cNvSpPr/>
          <p:nvPr/>
        </p:nvSpPr>
        <p:spPr>
          <a:xfrm>
            <a:off x="4691063" y="3358751"/>
            <a:ext cx="1691264" cy="14644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7321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6154</TotalTime>
  <Words>2593</Words>
  <Application>Microsoft Macintosh PowerPoint</Application>
  <PresentationFormat>Widescreen</PresentationFormat>
  <Paragraphs>441</Paragraphs>
  <Slides>86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Helvetica</vt:lpstr>
      <vt:lpstr>Helvetica Neue</vt:lpstr>
      <vt:lpstr>Office Theme</vt:lpstr>
      <vt:lpstr>The what and how in fmt.Println()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how and what’s in fmt.Println It’s just printing.</dc:title>
  <dc:creator>林 盈竹</dc:creator>
  <cp:lastModifiedBy>林 盈竹</cp:lastModifiedBy>
  <cp:revision>26</cp:revision>
  <dcterms:created xsi:type="dcterms:W3CDTF">2023-06-09T01:43:03Z</dcterms:created>
  <dcterms:modified xsi:type="dcterms:W3CDTF">2023-06-29T04:03:45Z</dcterms:modified>
</cp:coreProperties>
</file>